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0" r:id="rId6"/>
    <p:sldId id="261" r:id="rId7"/>
    <p:sldId id="263" r:id="rId8"/>
    <p:sldId id="269" r:id="rId9"/>
    <p:sldId id="270" r:id="rId10"/>
    <p:sldId id="271" r:id="rId11"/>
    <p:sldId id="264" r:id="rId12"/>
    <p:sldId id="265" r:id="rId13"/>
    <p:sldId id="272" r:id="rId14"/>
    <p:sldId id="273" r:id="rId15"/>
    <p:sldId id="274" r:id="rId16"/>
    <p:sldId id="275" r:id="rId17"/>
    <p:sldId id="276" r:id="rId18"/>
    <p:sldId id="26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C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6801" autoAdjust="0"/>
  </p:normalViewPr>
  <p:slideViewPr>
    <p:cSldViewPr snapToGrid="0">
      <p:cViewPr varScale="1">
        <p:scale>
          <a:sx n="82" d="100"/>
          <a:sy n="82" d="100"/>
        </p:scale>
        <p:origin x="49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3390F6C2-EE65-4236-8AC7-975F0B7BCF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5" name="图片 4" descr="00000">
            <a:extLst>
              <a:ext uri="{FF2B5EF4-FFF2-40B4-BE49-F238E27FC236}">
                <a16:creationId xmlns:a16="http://schemas.microsoft.com/office/drawing/2014/main" id="{395499DE-4B0A-40D2-B859-9E950C813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3D1177D-0365-4766-B08A-2BB0FE8CA3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5488" y="1306513"/>
            <a:ext cx="9405937" cy="4702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10509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00000">
            <a:extLst>
              <a:ext uri="{FF2B5EF4-FFF2-40B4-BE49-F238E27FC236}">
                <a16:creationId xmlns:a16="http://schemas.microsoft.com/office/drawing/2014/main" id="{B35AFC30-930D-4240-BB8F-EC7C493F6F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6" name="文本占位符 16">
            <a:extLst>
              <a:ext uri="{FF2B5EF4-FFF2-40B4-BE49-F238E27FC236}">
                <a16:creationId xmlns:a16="http://schemas.microsoft.com/office/drawing/2014/main" id="{9D3677A8-B14B-43CB-8CB2-EC979A30AA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7" name="文本占位符 14">
            <a:extLst>
              <a:ext uri="{FF2B5EF4-FFF2-40B4-BE49-F238E27FC236}">
                <a16:creationId xmlns:a16="http://schemas.microsoft.com/office/drawing/2014/main" id="{10F4E61E-1DBF-4008-817F-4341201900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2075" y="1187767"/>
            <a:ext cx="9447849" cy="272986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9F8A372-AADD-4F56-8F5E-2BBF709C5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162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2AB60E04-C116-4FB9-90D8-F06F7141B9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8675" y="4028757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8">
            <a:extLst>
              <a:ext uri="{FF2B5EF4-FFF2-40B4-BE49-F238E27FC236}">
                <a16:creationId xmlns:a16="http://schemas.microsoft.com/office/drawing/2014/main" id="{00DA8D9A-3961-4B4B-B9B7-142C750326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05725" y="4028439"/>
            <a:ext cx="2914650" cy="2160588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59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6">
            <a:extLst>
              <a:ext uri="{FF2B5EF4-FFF2-40B4-BE49-F238E27FC236}">
                <a16:creationId xmlns:a16="http://schemas.microsoft.com/office/drawing/2014/main" id="{66ACDDEC-C7DB-4080-B65B-A742600133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431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pic>
        <p:nvPicPr>
          <p:cNvPr id="4" name="图片 3" descr="00000">
            <a:extLst>
              <a:ext uri="{FF2B5EF4-FFF2-40B4-BE49-F238E27FC236}">
                <a16:creationId xmlns:a16="http://schemas.microsoft.com/office/drawing/2014/main" id="{C758FD43-35F7-4284-9760-5B70CD3C1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ED3D5864-915E-44C7-952B-18E706789E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9701" y="1665781"/>
            <a:ext cx="7825740" cy="4592144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14">
            <a:extLst>
              <a:ext uri="{FF2B5EF4-FFF2-40B4-BE49-F238E27FC236}">
                <a16:creationId xmlns:a16="http://schemas.microsoft.com/office/drawing/2014/main" id="{FE99E390-1758-45AB-82B6-3DB976E4EF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63065" y="1163672"/>
            <a:ext cx="4985385" cy="50210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760529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E5C7CF6-7666-472D-91A5-9CBD5D55EDF8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812670B-DE43-4EFC-A7EE-50E5A66683B3}"/>
              </a:ext>
            </a:extLst>
          </p:cNvPr>
          <p:cNvGrpSpPr/>
          <p:nvPr userDrawn="1"/>
        </p:nvGrpSpPr>
        <p:grpSpPr>
          <a:xfrm>
            <a:off x="2392045" y="1304290"/>
            <a:ext cx="4664710" cy="3159756"/>
            <a:chOff x="1991" y="834"/>
            <a:chExt cx="7346" cy="4976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82F4C6-9648-4704-877F-34F7591B73ED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A23C81-1F03-4C24-A298-3B012934D6F3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E06DDED-8DB4-4B51-848C-25A5738033BB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A502F0-24F0-4604-B1FD-D242C89EF7F6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624EF967-5064-4642-851A-8BF82D5B3A16}"/>
                </a:ext>
              </a:extLst>
            </p:cNvPr>
            <p:cNvGrpSpPr/>
            <p:nvPr/>
          </p:nvGrpSpPr>
          <p:grpSpPr>
            <a:xfrm>
              <a:off x="1991" y="2827"/>
              <a:ext cx="7346" cy="2983"/>
              <a:chOff x="6590347" y="1309099"/>
              <a:chExt cx="4164179" cy="1690820"/>
            </a:xfrm>
          </p:grpSpPr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0665D864-1C25-48CA-8914-27D09B255779}"/>
                  </a:ext>
                </a:extLst>
              </p:cNvPr>
              <p:cNvSpPr/>
              <p:nvPr/>
            </p:nvSpPr>
            <p:spPr>
              <a:xfrm>
                <a:off x="6590347" y="1309099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60A4AE8A-2767-4285-B5C9-742A9BEE6BFA}"/>
                  </a:ext>
                </a:extLst>
              </p:cNvPr>
              <p:cNvSpPr/>
              <p:nvPr/>
            </p:nvSpPr>
            <p:spPr>
              <a:xfrm flipH="1" flipV="1">
                <a:off x="9942520" y="2387938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5AFFD52-6AAA-46AD-B3D8-DA6AADA52F8C}"/>
                </a:ext>
              </a:extLst>
            </p:cNvPr>
            <p:cNvSpPr txBox="1"/>
            <p:nvPr/>
          </p:nvSpPr>
          <p:spPr>
            <a:xfrm>
              <a:off x="2678" y="3473"/>
              <a:ext cx="5992" cy="1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600" b="1" spc="500" dirty="0">
                  <a:solidFill>
                    <a:schemeClr val="bg1"/>
                  </a:solidFill>
                  <a:cs typeface="+mn-ea"/>
                  <a:sym typeface="+mn-lt"/>
                </a:rPr>
                <a:t>谢谢学习</a:t>
              </a:r>
            </a:p>
          </p:txBody>
        </p:sp>
      </p:grpSp>
      <p:pic>
        <p:nvPicPr>
          <p:cNvPr id="17" name="图片 16" descr="热气球jkjk">
            <a:extLst>
              <a:ext uri="{FF2B5EF4-FFF2-40B4-BE49-F238E27FC236}">
                <a16:creationId xmlns:a16="http://schemas.microsoft.com/office/drawing/2014/main" id="{075AFF86-6527-454A-BB1F-E502076808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193675" y="-226695"/>
            <a:ext cx="1562100" cy="1900555"/>
          </a:xfrm>
          <a:prstGeom prst="rect">
            <a:avLst/>
          </a:prstGeom>
        </p:spPr>
      </p:pic>
      <p:pic>
        <p:nvPicPr>
          <p:cNvPr id="18" name="图片 17" descr="热气球jkjk">
            <a:extLst>
              <a:ext uri="{FF2B5EF4-FFF2-40B4-BE49-F238E27FC236}">
                <a16:creationId xmlns:a16="http://schemas.microsoft.com/office/drawing/2014/main" id="{7A411B09-1A74-4960-A80C-0B0FC052D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783955" y="3882390"/>
            <a:ext cx="2298065" cy="2621915"/>
          </a:xfrm>
          <a:prstGeom prst="rect">
            <a:avLst/>
          </a:prstGeom>
        </p:spPr>
      </p:pic>
      <p:pic>
        <p:nvPicPr>
          <p:cNvPr id="19" name="内容占位符 23" descr="热气球jkjk">
            <a:extLst>
              <a:ext uri="{FF2B5EF4-FFF2-40B4-BE49-F238E27FC236}">
                <a16:creationId xmlns:a16="http://schemas.microsoft.com/office/drawing/2014/main" id="{899B06F2-FA13-4422-A6C1-84786859C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416925" y="-935355"/>
            <a:ext cx="4351655" cy="43516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AFB8BF96-64B1-4534-90C7-3C94C3FB9E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0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D9A89FC8-5A33-426C-A230-3931DB36F0D3}"/>
              </a:ext>
            </a:extLst>
          </p:cNvPr>
          <p:cNvSpPr/>
          <p:nvPr userDrawn="1"/>
        </p:nvSpPr>
        <p:spPr>
          <a:xfrm>
            <a:off x="727075" y="826452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AE6175C-ED55-47B0-9FA2-A23E5F79707C}"/>
              </a:ext>
            </a:extLst>
          </p:cNvPr>
          <p:cNvGrpSpPr/>
          <p:nvPr userDrawn="1"/>
        </p:nvGrpSpPr>
        <p:grpSpPr>
          <a:xfrm>
            <a:off x="2271395" y="1268095"/>
            <a:ext cx="4664710" cy="3365500"/>
            <a:chOff x="1991" y="834"/>
            <a:chExt cx="7346" cy="5300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0B1B166-3EE9-4E59-AA62-FED968ED798F}"/>
                </a:ext>
              </a:extLst>
            </p:cNvPr>
            <p:cNvSpPr txBox="1"/>
            <p:nvPr userDrawn="1"/>
          </p:nvSpPr>
          <p:spPr>
            <a:xfrm>
              <a:off x="5379" y="1217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W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F677ED5-939A-4574-8F8B-2D2768681D3D}"/>
                </a:ext>
              </a:extLst>
            </p:cNvPr>
            <p:cNvSpPr txBox="1"/>
            <p:nvPr userDrawn="1"/>
          </p:nvSpPr>
          <p:spPr>
            <a:xfrm>
              <a:off x="2392" y="1322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P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B113C84-A1F0-4127-8259-B652E41D9A5E}"/>
                </a:ext>
              </a:extLst>
            </p:cNvPr>
            <p:cNvSpPr txBox="1"/>
            <p:nvPr userDrawn="1"/>
          </p:nvSpPr>
          <p:spPr>
            <a:xfrm>
              <a:off x="4289" y="834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O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19C8D38-002B-435E-BC32-BF619BB202FC}"/>
                </a:ext>
              </a:extLst>
            </p:cNvPr>
            <p:cNvSpPr txBox="1"/>
            <p:nvPr userDrawn="1"/>
          </p:nvSpPr>
          <p:spPr>
            <a:xfrm>
              <a:off x="8438" y="2403"/>
              <a:ext cx="899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alpha val="50000"/>
                    </a:schemeClr>
                  </a:solidFill>
                  <a:cs typeface="+mn-ea"/>
                  <a:sym typeface="+mn-lt"/>
                </a:rPr>
                <a:t>E</a:t>
              </a:r>
              <a:endParaRPr lang="zh-CN" altLang="en-US" dirty="0">
                <a:solidFill>
                  <a:schemeClr val="bg1">
                    <a:alpha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12EC4CA-6479-45AD-B075-8F2A244C0469}"/>
                </a:ext>
              </a:extLst>
            </p:cNvPr>
            <p:cNvGrpSpPr/>
            <p:nvPr/>
          </p:nvGrpSpPr>
          <p:grpSpPr>
            <a:xfrm>
              <a:off x="1991" y="2503"/>
              <a:ext cx="7346" cy="3631"/>
              <a:chOff x="6590347" y="1125445"/>
              <a:chExt cx="4164179" cy="2058128"/>
            </a:xfrm>
          </p:grpSpPr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4CE65226-9B02-4D2C-89AB-98FB696F3792}"/>
                  </a:ext>
                </a:extLst>
              </p:cNvPr>
              <p:cNvSpPr/>
              <p:nvPr/>
            </p:nvSpPr>
            <p:spPr>
              <a:xfrm>
                <a:off x="6590347" y="1125445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任意多边形: 形状 46">
                <a:extLst>
                  <a:ext uri="{FF2B5EF4-FFF2-40B4-BE49-F238E27FC236}">
                    <a16:creationId xmlns:a16="http://schemas.microsoft.com/office/drawing/2014/main" id="{A76A35E4-A5E0-4E63-B863-259090847C34}"/>
                  </a:ext>
                </a:extLst>
              </p:cNvPr>
              <p:cNvSpPr/>
              <p:nvPr/>
            </p:nvSpPr>
            <p:spPr>
              <a:xfrm flipH="1" flipV="1">
                <a:off x="9942520" y="2571592"/>
                <a:ext cx="812006" cy="611981"/>
              </a:xfrm>
              <a:custGeom>
                <a:avLst/>
                <a:gdLst>
                  <a:gd name="connsiteX0" fmla="*/ 747712 w 812006"/>
                  <a:gd name="connsiteY0" fmla="*/ 88106 h 611981"/>
                  <a:gd name="connsiteX1" fmla="*/ 264318 w 812006"/>
                  <a:gd name="connsiteY1" fmla="*/ 88106 h 611981"/>
                  <a:gd name="connsiteX2" fmla="*/ 90487 w 812006"/>
                  <a:gd name="connsiteY2" fmla="*/ 261937 h 611981"/>
                  <a:gd name="connsiteX3" fmla="*/ 90487 w 812006"/>
                  <a:gd name="connsiteY3" fmla="*/ 611981 h 611981"/>
                  <a:gd name="connsiteX4" fmla="*/ 0 w 812006"/>
                  <a:gd name="connsiteY4" fmla="*/ 521494 h 611981"/>
                  <a:gd name="connsiteX5" fmla="*/ 0 w 812006"/>
                  <a:gd name="connsiteY5" fmla="*/ 240506 h 611981"/>
                  <a:gd name="connsiteX6" fmla="*/ 240506 w 812006"/>
                  <a:gd name="connsiteY6" fmla="*/ 0 h 611981"/>
                  <a:gd name="connsiteX7" fmla="*/ 812006 w 812006"/>
                  <a:gd name="connsiteY7" fmla="*/ 0 h 611981"/>
                  <a:gd name="connsiteX8" fmla="*/ 747712 w 812006"/>
                  <a:gd name="connsiteY8" fmla="*/ 88106 h 61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2006" h="611981">
                    <a:moveTo>
                      <a:pt x="747712" y="88106"/>
                    </a:moveTo>
                    <a:lnTo>
                      <a:pt x="264318" y="88106"/>
                    </a:lnTo>
                    <a:lnTo>
                      <a:pt x="90487" y="261937"/>
                    </a:lnTo>
                    <a:lnTo>
                      <a:pt x="90487" y="611981"/>
                    </a:lnTo>
                    <a:lnTo>
                      <a:pt x="0" y="521494"/>
                    </a:lnTo>
                    <a:lnTo>
                      <a:pt x="0" y="240506"/>
                    </a:lnTo>
                    <a:lnTo>
                      <a:pt x="240506" y="0"/>
                    </a:lnTo>
                    <a:lnTo>
                      <a:pt x="812006" y="0"/>
                    </a:lnTo>
                    <a:lnTo>
                      <a:pt x="747712" y="8810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8" name="图片 47" descr="热气球jkjk">
            <a:extLst>
              <a:ext uri="{FF2B5EF4-FFF2-40B4-BE49-F238E27FC236}">
                <a16:creationId xmlns:a16="http://schemas.microsoft.com/office/drawing/2014/main" id="{61232830-A9B3-4318-901C-B503DE633F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70" t="-10" r="49048" b="59072"/>
          <a:stretch>
            <a:fillRect/>
          </a:stretch>
        </p:blipFill>
        <p:spPr>
          <a:xfrm>
            <a:off x="8663305" y="3858260"/>
            <a:ext cx="2298065" cy="2621915"/>
          </a:xfrm>
          <a:prstGeom prst="rect">
            <a:avLst/>
          </a:prstGeom>
        </p:spPr>
      </p:pic>
      <p:pic>
        <p:nvPicPr>
          <p:cNvPr id="49" name="内容占位符 23" descr="热气球jkjk">
            <a:extLst>
              <a:ext uri="{FF2B5EF4-FFF2-40B4-BE49-F238E27FC236}">
                <a16:creationId xmlns:a16="http://schemas.microsoft.com/office/drawing/2014/main" id="{FAD39CB9-2D21-4537-8A4A-BBE9119B94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0074" t="40297" r="41403" b="2617"/>
          <a:stretch>
            <a:fillRect/>
          </a:stretch>
        </p:blipFill>
        <p:spPr>
          <a:xfrm>
            <a:off x="8260080" y="-959485"/>
            <a:ext cx="4351655" cy="4351655"/>
          </a:xfrm>
          <a:prstGeom prst="rect">
            <a:avLst/>
          </a:prstGeom>
        </p:spPr>
      </p:pic>
      <p:pic>
        <p:nvPicPr>
          <p:cNvPr id="51" name="图片 50" descr="00000">
            <a:extLst>
              <a:ext uri="{FF2B5EF4-FFF2-40B4-BE49-F238E27FC236}">
                <a16:creationId xmlns:a16="http://schemas.microsoft.com/office/drawing/2014/main" id="{889A55D7-4EBF-46B2-B613-A2D57E786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22C903B1-FD19-49D0-8AAA-2FAC2A98C7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26031" y="2771775"/>
            <a:ext cx="4141470" cy="15557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>
                <a:solidFill>
                  <a:schemeClr val="bg1"/>
                </a:solidFill>
                <a:ea typeface="字魂105号-简雅黑" panose="00000500000000000000"/>
              </a:defRPr>
            </a:lvl1pPr>
            <a:lvl2pPr marL="457200" indent="0">
              <a:buNone/>
              <a:defRPr>
                <a:solidFill>
                  <a:schemeClr val="bg1"/>
                </a:solidFill>
                <a:ea typeface="字魂105号-简雅黑" panose="00000500000000000000"/>
              </a:defRPr>
            </a:lvl2pPr>
            <a:lvl3pPr>
              <a:defRPr>
                <a:solidFill>
                  <a:schemeClr val="bg1"/>
                </a:solidFill>
                <a:ea typeface="字魂105号-简雅黑" panose="00000500000000000000"/>
              </a:defRPr>
            </a:lvl3pPr>
            <a:lvl4pPr>
              <a:defRPr>
                <a:solidFill>
                  <a:schemeClr val="bg1"/>
                </a:solidFill>
                <a:ea typeface="字魂105号-简雅黑" panose="00000500000000000000"/>
              </a:defRPr>
            </a:lvl4pPr>
            <a:lvl5pPr>
              <a:defRPr>
                <a:solidFill>
                  <a:schemeClr val="bg1"/>
                </a:solidFill>
                <a:ea typeface="字魂105号-简雅黑" panose="00000500000000000000"/>
              </a:defRPr>
            </a:lvl5pPr>
          </a:lstStyle>
          <a:p>
            <a:pPr lvl="0"/>
            <a:r>
              <a:rPr lang="zh-CN" altLang="en-US" dirty="0"/>
              <a:t>课程标题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EE424503-DED1-4EC1-8823-19CBDF510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2231" y="4835525"/>
            <a:ext cx="4065270" cy="466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小课名称</a:t>
            </a:r>
          </a:p>
        </p:txBody>
      </p:sp>
    </p:spTree>
    <p:extLst>
      <p:ext uri="{BB962C8B-B14F-4D97-AF65-F5344CB8AC3E}">
        <p14:creationId xmlns:p14="http://schemas.microsoft.com/office/powerpoint/2010/main" val="317260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1D09C98-83B7-4C5E-AF3A-FA8CB408AE29}"/>
              </a:ext>
            </a:extLst>
          </p:cNvPr>
          <p:cNvSpPr/>
          <p:nvPr userDrawn="1"/>
        </p:nvSpPr>
        <p:spPr>
          <a:xfrm>
            <a:off x="873760" y="82613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730441-72FB-49A7-821E-CA5CB4C0BD86}"/>
              </a:ext>
            </a:extLst>
          </p:cNvPr>
          <p:cNvSpPr txBox="1"/>
          <p:nvPr userDrawn="1"/>
        </p:nvSpPr>
        <p:spPr>
          <a:xfrm>
            <a:off x="1341755" y="1193800"/>
            <a:ext cx="408698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CONTENTS</a:t>
            </a:r>
            <a:endParaRPr lang="zh-CN" altLang="en-US" dirty="0"/>
          </a:p>
          <a:p>
            <a:r>
              <a:rPr lang="zh-CN" altLang="en-US" sz="3200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9D46544-0B3B-40BB-BB46-9EF3FC265151}"/>
              </a:ext>
            </a:extLst>
          </p:cNvPr>
          <p:cNvSpPr/>
          <p:nvPr userDrawn="1"/>
        </p:nvSpPr>
        <p:spPr>
          <a:xfrm>
            <a:off x="1341755" y="1122680"/>
            <a:ext cx="1920875" cy="1920875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pic>
        <p:nvPicPr>
          <p:cNvPr id="19" name="图片 18" descr="热气球jkjk">
            <a:extLst>
              <a:ext uri="{FF2B5EF4-FFF2-40B4-BE49-F238E27FC236}">
                <a16:creationId xmlns:a16="http://schemas.microsoft.com/office/drawing/2014/main" id="{EEA714CF-CA66-4A6B-8055-882F1F131B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7520" t="7436" r="8090" b="62889"/>
          <a:stretch>
            <a:fillRect/>
          </a:stretch>
        </p:blipFill>
        <p:spPr>
          <a:xfrm>
            <a:off x="9460230" y="647700"/>
            <a:ext cx="1562100" cy="1900555"/>
          </a:xfrm>
          <a:prstGeom prst="rect">
            <a:avLst/>
          </a:prstGeom>
        </p:spPr>
      </p:pic>
      <p:pic>
        <p:nvPicPr>
          <p:cNvPr id="20" name="图片 19" descr="00000">
            <a:extLst>
              <a:ext uri="{FF2B5EF4-FFF2-40B4-BE49-F238E27FC236}">
                <a16:creationId xmlns:a16="http://schemas.microsoft.com/office/drawing/2014/main" id="{7EF399D3-98A3-4809-80C9-869505B3DC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7F6D503D-DED3-4D8A-86E3-DD60B2F8C4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2990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Part1 </a:t>
            </a:r>
            <a:r>
              <a:rPr lang="zh-CN" altLang="en-US" dirty="0"/>
              <a:t>章节名</a:t>
            </a:r>
          </a:p>
        </p:txBody>
      </p:sp>
      <p:sp>
        <p:nvSpPr>
          <p:cNvPr id="25" name="文本占位符 22">
            <a:extLst>
              <a:ext uri="{FF2B5EF4-FFF2-40B4-BE49-F238E27FC236}">
                <a16:creationId xmlns:a16="http://schemas.microsoft.com/office/drawing/2014/main" id="{523AB6B2-E9F9-4EBF-A577-0802FB523F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32990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Part3 </a:t>
            </a:r>
            <a:r>
              <a:rPr lang="zh-CN" altLang="en-US" dirty="0"/>
              <a:t>章节名</a:t>
            </a:r>
          </a:p>
        </p:txBody>
      </p:sp>
      <p:sp>
        <p:nvSpPr>
          <p:cNvPr id="26" name="文本占位符 22">
            <a:extLst>
              <a:ext uri="{FF2B5EF4-FFF2-40B4-BE49-F238E27FC236}">
                <a16:creationId xmlns:a16="http://schemas.microsoft.com/office/drawing/2014/main" id="{EFE92CFE-9498-4C4E-99AF-6FCDD7679F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32990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Part5 </a:t>
            </a:r>
            <a:r>
              <a:rPr lang="zh-CN" altLang="en-US" dirty="0"/>
              <a:t>章节名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77EB4384-36AB-41FC-B25D-90B95C0B5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9937" y="3151961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Part2 </a:t>
            </a:r>
            <a:r>
              <a:rPr lang="zh-CN" altLang="en-US" dirty="0"/>
              <a:t>章节名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2F4CBF70-6DDF-4C06-BE12-0E97D9FB2E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9937" y="3887648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Part4 </a:t>
            </a:r>
            <a:r>
              <a:rPr lang="zh-CN" altLang="en-US" dirty="0"/>
              <a:t>章节名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id="{AF2A3454-2046-4A88-AD54-FEDD2BF650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29937" y="4643833"/>
            <a:ext cx="2686050" cy="735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Part6 </a:t>
            </a:r>
            <a:r>
              <a:rPr lang="zh-CN" altLang="en-US" dirty="0"/>
              <a:t>章节名</a:t>
            </a:r>
          </a:p>
        </p:txBody>
      </p:sp>
    </p:spTree>
    <p:extLst>
      <p:ext uri="{BB962C8B-B14F-4D97-AF65-F5344CB8AC3E}">
        <p14:creationId xmlns:p14="http://schemas.microsoft.com/office/powerpoint/2010/main" val="417565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6F4C402-9FF6-4F4E-80BE-8EF45AD8F357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E9C9665-AB62-44F6-B3ED-0A24CA18C148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9EAEC9-337C-4B14-9E9C-49C0434C15CF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pic>
        <p:nvPicPr>
          <p:cNvPr id="13" name="内容占位符 9" descr="套图">
            <a:extLst>
              <a:ext uri="{FF2B5EF4-FFF2-40B4-BE49-F238E27FC236}">
                <a16:creationId xmlns:a16="http://schemas.microsoft.com/office/drawing/2014/main" id="{35C03A93-CFF5-4013-A267-03D851ECC2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3313" r="55972" b="34241"/>
          <a:stretch>
            <a:fillRect/>
          </a:stretch>
        </p:blipFill>
        <p:spPr>
          <a:xfrm>
            <a:off x="9647555" y="3475990"/>
            <a:ext cx="2543810" cy="340106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3B48E71-2189-49E0-AE2C-ADC3DABDE0D4}"/>
              </a:ext>
            </a:extLst>
          </p:cNvPr>
          <p:cNvGrpSpPr/>
          <p:nvPr userDrawn="1"/>
        </p:nvGrpSpPr>
        <p:grpSpPr>
          <a:xfrm>
            <a:off x="819150" y="53467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B66434AB-6C46-49F3-BF57-5A9C55F44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16E92B56-C934-4E08-BAE6-8CC0BB6C9B9D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9B7293F-1876-4173-AC82-6968EAAB797D}"/>
              </a:ext>
            </a:extLst>
          </p:cNvPr>
          <p:cNvGrpSpPr/>
          <p:nvPr userDrawn="1"/>
        </p:nvGrpSpPr>
        <p:grpSpPr>
          <a:xfrm>
            <a:off x="1597660" y="213550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656FE016-153B-490F-BB6C-FC0C631FB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8E320064-5271-4DA3-97F1-FBD2DDBEE4CD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1D1FC96-BB7C-483F-9042-FC2FB595BCCA}"/>
              </a:ext>
            </a:extLst>
          </p:cNvPr>
          <p:cNvGrpSpPr/>
          <p:nvPr userDrawn="1"/>
        </p:nvGrpSpPr>
        <p:grpSpPr>
          <a:xfrm rot="20880000">
            <a:off x="103505" y="165798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0F52F3D4-181B-4FD8-90DB-6E02F67CA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E3742C9F-3D29-4232-B6C1-F0CDD5EC69A9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 descr="00000">
            <a:extLst>
              <a:ext uri="{FF2B5EF4-FFF2-40B4-BE49-F238E27FC236}">
                <a16:creationId xmlns:a16="http://schemas.microsoft.com/office/drawing/2014/main" id="{E7090EE5-519D-4A2E-BB05-389D2915F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95D888B2-5620-41C7-B389-758FC228D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4A0A3667-D2D0-4E57-83C7-1C7E173998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388324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54E6F7A0-C085-41C0-8314-F1C11367D24C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2BC135A-3653-4E35-812D-00794CC856E9}"/>
              </a:ext>
            </a:extLst>
          </p:cNvPr>
          <p:cNvGrpSpPr/>
          <p:nvPr userDrawn="1"/>
        </p:nvGrpSpPr>
        <p:grpSpPr>
          <a:xfrm>
            <a:off x="9587230" y="173990"/>
            <a:ext cx="1320165" cy="2771140"/>
            <a:chOff x="4350" y="1664"/>
            <a:chExt cx="1760" cy="3694"/>
          </a:xfrm>
        </p:grpSpPr>
        <p:pic>
          <p:nvPicPr>
            <p:cNvPr id="15" name="图片 14" descr="棒棒糖">
              <a:extLst>
                <a:ext uri="{FF2B5EF4-FFF2-40B4-BE49-F238E27FC236}">
                  <a16:creationId xmlns:a16="http://schemas.microsoft.com/office/drawing/2014/main" id="{9B29A109-BC86-4468-B656-51A081F1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6" name="任意多边形 18">
              <a:extLst>
                <a:ext uri="{FF2B5EF4-FFF2-40B4-BE49-F238E27FC236}">
                  <a16:creationId xmlns:a16="http://schemas.microsoft.com/office/drawing/2014/main" id="{F451EA50-C9D9-46D4-B061-0680E8C3F907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F2FF226-A0DC-4083-B09A-37AE78D85C4C}"/>
              </a:ext>
            </a:extLst>
          </p:cNvPr>
          <p:cNvGrpSpPr/>
          <p:nvPr userDrawn="1"/>
        </p:nvGrpSpPr>
        <p:grpSpPr>
          <a:xfrm>
            <a:off x="10365740" y="1774825"/>
            <a:ext cx="825500" cy="1480185"/>
            <a:chOff x="645" y="5430"/>
            <a:chExt cx="1300" cy="2331"/>
          </a:xfrm>
        </p:grpSpPr>
        <p:pic>
          <p:nvPicPr>
            <p:cNvPr id="18" name="图片 17" descr="棒棒糖">
              <a:extLst>
                <a:ext uri="{FF2B5EF4-FFF2-40B4-BE49-F238E27FC236}">
                  <a16:creationId xmlns:a16="http://schemas.microsoft.com/office/drawing/2014/main" id="{55F97CAC-03C0-4A64-B7F7-CAD4A028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任意多边形 21">
              <a:extLst>
                <a:ext uri="{FF2B5EF4-FFF2-40B4-BE49-F238E27FC236}">
                  <a16:creationId xmlns:a16="http://schemas.microsoft.com/office/drawing/2014/main" id="{1822D1C6-B82C-4EF9-BF19-5DFE1E7E876C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3DD5EE-AFD6-4EFD-845F-8FA6D22CBC13}"/>
              </a:ext>
            </a:extLst>
          </p:cNvPr>
          <p:cNvGrpSpPr/>
          <p:nvPr userDrawn="1"/>
        </p:nvGrpSpPr>
        <p:grpSpPr>
          <a:xfrm rot="20880000">
            <a:off x="8871585" y="1297305"/>
            <a:ext cx="996315" cy="1878965"/>
            <a:chOff x="12061" y="589"/>
            <a:chExt cx="2072" cy="3906"/>
          </a:xfrm>
        </p:grpSpPr>
        <p:pic>
          <p:nvPicPr>
            <p:cNvPr id="21" name="图片 20" descr="棒棒糖">
              <a:extLst>
                <a:ext uri="{FF2B5EF4-FFF2-40B4-BE49-F238E27FC236}">
                  <a16:creationId xmlns:a16="http://schemas.microsoft.com/office/drawing/2014/main" id="{BD823F91-779F-467A-A5E9-768BCAA20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任意多边形 31">
              <a:extLst>
                <a:ext uri="{FF2B5EF4-FFF2-40B4-BE49-F238E27FC236}">
                  <a16:creationId xmlns:a16="http://schemas.microsoft.com/office/drawing/2014/main" id="{43C4EF3A-EB0E-4088-93B3-7CBBAA1BE5E5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CCF520A9-77A8-4C06-B4D1-BB139A9D77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2" t="-554" r="3060" b="68924"/>
          <a:stretch>
            <a:fillRect/>
          </a:stretch>
        </p:blipFill>
        <p:spPr>
          <a:xfrm>
            <a:off x="-612775" y="3495675"/>
            <a:ext cx="3869690" cy="3400425"/>
          </a:xfrm>
          <a:prstGeom prst="rect">
            <a:avLst/>
          </a:prstGeom>
        </p:spPr>
      </p:pic>
      <p:pic>
        <p:nvPicPr>
          <p:cNvPr id="24" name="图片 23" descr="00000">
            <a:extLst>
              <a:ext uri="{FF2B5EF4-FFF2-40B4-BE49-F238E27FC236}">
                <a16:creationId xmlns:a16="http://schemas.microsoft.com/office/drawing/2014/main" id="{C819664C-8569-478D-BA59-156A0C01D7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5" name="椭圆 24">
            <a:extLst>
              <a:ext uri="{FF2B5EF4-FFF2-40B4-BE49-F238E27FC236}">
                <a16:creationId xmlns:a16="http://schemas.microsoft.com/office/drawing/2014/main" id="{3FA475C4-6E86-4F5D-AC28-C453331FD62D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1474D63-C7F7-486A-A782-E1C3063BE337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7" name="文本占位符 24">
            <a:extLst>
              <a:ext uri="{FF2B5EF4-FFF2-40B4-BE49-F238E27FC236}">
                <a16:creationId xmlns:a16="http://schemas.microsoft.com/office/drawing/2014/main" id="{DA693849-8EF6-4439-97A0-93B77E28FB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28" name="文本占位符 26">
            <a:extLst>
              <a:ext uri="{FF2B5EF4-FFF2-40B4-BE49-F238E27FC236}">
                <a16:creationId xmlns:a16="http://schemas.microsoft.com/office/drawing/2014/main" id="{5A03A0FB-20D0-4C10-BCD1-03E6D8C8DE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4209763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封面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0144F3B-05CE-43DC-A296-3438346D68DE}"/>
              </a:ext>
            </a:extLst>
          </p:cNvPr>
          <p:cNvSpPr/>
          <p:nvPr userDrawn="1"/>
        </p:nvSpPr>
        <p:spPr>
          <a:xfrm>
            <a:off x="819150" y="796925"/>
            <a:ext cx="10431780" cy="5205095"/>
          </a:xfrm>
          <a:prstGeom prst="rect">
            <a:avLst/>
          </a:prstGeom>
          <a:solidFill>
            <a:srgbClr val="74C8A6"/>
          </a:solidFill>
          <a:ln w="12700">
            <a:miter lim="400000"/>
          </a:ln>
          <a:effectLst>
            <a:outerShdw blurRad="7874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BD0BC50-3131-4E72-87D4-D8843D7C7838}"/>
              </a:ext>
            </a:extLst>
          </p:cNvPr>
          <p:cNvGrpSpPr/>
          <p:nvPr userDrawn="1"/>
        </p:nvGrpSpPr>
        <p:grpSpPr>
          <a:xfrm>
            <a:off x="9587230" y="155575"/>
            <a:ext cx="1320165" cy="2771140"/>
            <a:chOff x="4350" y="1664"/>
            <a:chExt cx="1760" cy="3694"/>
          </a:xfrm>
        </p:grpSpPr>
        <p:pic>
          <p:nvPicPr>
            <p:cNvPr id="17" name="图片 16" descr="棒棒糖">
              <a:extLst>
                <a:ext uri="{FF2B5EF4-FFF2-40B4-BE49-F238E27FC236}">
                  <a16:creationId xmlns:a16="http://schemas.microsoft.com/office/drawing/2014/main" id="{44B2E2FC-8781-478A-AA26-4BA0811F1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0268" t="21838" r="67300" b="58009"/>
            <a:stretch>
              <a:fillRect/>
            </a:stretch>
          </p:blipFill>
          <p:spPr>
            <a:xfrm>
              <a:off x="4350" y="1664"/>
              <a:ext cx="1760" cy="1582"/>
            </a:xfrm>
            <a:prstGeom prst="rect">
              <a:avLst/>
            </a:prstGeom>
            <a:effectLst>
              <a:outerShdw blurRad="889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</p:pic>
        <p:sp>
          <p:nvSpPr>
            <p:cNvPr id="18" name="任意多边形 18">
              <a:extLst>
                <a:ext uri="{FF2B5EF4-FFF2-40B4-BE49-F238E27FC236}">
                  <a16:creationId xmlns:a16="http://schemas.microsoft.com/office/drawing/2014/main" id="{46264F50-9766-4C44-B0C8-B34BAFCC5F86}"/>
                </a:ext>
              </a:extLst>
            </p:cNvPr>
            <p:cNvSpPr/>
            <p:nvPr/>
          </p:nvSpPr>
          <p:spPr>
            <a:xfrm>
              <a:off x="5134" y="2826"/>
              <a:ext cx="124" cy="2532"/>
            </a:xfrm>
            <a:custGeom>
              <a:avLst/>
              <a:gdLst>
                <a:gd name="connisteX0" fmla="*/ 32166 w 78658"/>
                <a:gd name="connsiteY0" fmla="*/ 0 h 1607820"/>
                <a:gd name="connisteX1" fmla="*/ 32166 w 78658"/>
                <a:gd name="connsiteY1" fmla="*/ 842010 h 1607820"/>
                <a:gd name="connisteX2" fmla="*/ 1686 w 78658"/>
                <a:gd name="connsiteY2" fmla="*/ 849630 h 1607820"/>
                <a:gd name="connisteX3" fmla="*/ 78521 w 78658"/>
                <a:gd name="connsiteY3" fmla="*/ 872490 h 1607820"/>
                <a:gd name="connisteX4" fmla="*/ 16926 w 78658"/>
                <a:gd name="connsiteY4" fmla="*/ 987425 h 1607820"/>
                <a:gd name="connisteX5" fmla="*/ 16926 w 78658"/>
                <a:gd name="connsiteY5" fmla="*/ 1607820 h 1607820"/>
                <a:gd name="connisteX6" fmla="*/ 24546 w 78658"/>
                <a:gd name="connsiteY6" fmla="*/ 1607820 h 160782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78659" h="1607820">
                  <a:moveTo>
                    <a:pt x="32166" y="0"/>
                  </a:moveTo>
                  <a:cubicBezTo>
                    <a:pt x="32801" y="168275"/>
                    <a:pt x="38516" y="671830"/>
                    <a:pt x="32166" y="842010"/>
                  </a:cubicBezTo>
                  <a:cubicBezTo>
                    <a:pt x="25816" y="1012190"/>
                    <a:pt x="-7839" y="843280"/>
                    <a:pt x="1686" y="849630"/>
                  </a:cubicBezTo>
                  <a:cubicBezTo>
                    <a:pt x="11211" y="855980"/>
                    <a:pt x="75346" y="845185"/>
                    <a:pt x="78521" y="872490"/>
                  </a:cubicBezTo>
                  <a:cubicBezTo>
                    <a:pt x="81696" y="899795"/>
                    <a:pt x="28991" y="840105"/>
                    <a:pt x="16926" y="987425"/>
                  </a:cubicBezTo>
                  <a:cubicBezTo>
                    <a:pt x="4861" y="1134745"/>
                    <a:pt x="15656" y="1483995"/>
                    <a:pt x="16926" y="1607820"/>
                  </a:cubicBezTo>
                </a:path>
              </a:pathLst>
            </a:custGeom>
            <a:noFill/>
            <a:ln>
              <a:solidFill>
                <a:srgbClr val="3FC5FF"/>
              </a:solidFill>
            </a:ln>
            <a:effectLst>
              <a:outerShdw blurRad="25400" dist="88900" dir="8100000" algn="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924C2BB-3449-4670-A16D-DA1273695ABC}"/>
              </a:ext>
            </a:extLst>
          </p:cNvPr>
          <p:cNvGrpSpPr/>
          <p:nvPr userDrawn="1"/>
        </p:nvGrpSpPr>
        <p:grpSpPr>
          <a:xfrm>
            <a:off x="10365740" y="1756410"/>
            <a:ext cx="825500" cy="1480185"/>
            <a:chOff x="645" y="5430"/>
            <a:chExt cx="1300" cy="2331"/>
          </a:xfrm>
        </p:grpSpPr>
        <p:pic>
          <p:nvPicPr>
            <p:cNvPr id="20" name="图片 19" descr="棒棒糖">
              <a:extLst>
                <a:ext uri="{FF2B5EF4-FFF2-40B4-BE49-F238E27FC236}">
                  <a16:creationId xmlns:a16="http://schemas.microsoft.com/office/drawing/2014/main" id="{EFA38248-BC68-4BCF-B609-D9C751088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551" t="22217" r="43017" b="57630"/>
            <a:stretch>
              <a:fillRect/>
            </a:stretch>
          </p:blipFill>
          <p:spPr>
            <a:xfrm>
              <a:off x="645" y="5430"/>
              <a:ext cx="1301" cy="1170"/>
            </a:xfrm>
            <a:prstGeom prst="rect">
              <a:avLst/>
            </a:prstGeom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任意多边形 21">
              <a:extLst>
                <a:ext uri="{FF2B5EF4-FFF2-40B4-BE49-F238E27FC236}">
                  <a16:creationId xmlns:a16="http://schemas.microsoft.com/office/drawing/2014/main" id="{4990C6B2-63DE-4D9E-910A-9A9A684E0BB3}"/>
                </a:ext>
              </a:extLst>
            </p:cNvPr>
            <p:cNvSpPr/>
            <p:nvPr/>
          </p:nvSpPr>
          <p:spPr>
            <a:xfrm>
              <a:off x="1253" y="6459"/>
              <a:ext cx="84" cy="1302"/>
            </a:xfrm>
            <a:custGeom>
              <a:avLst/>
              <a:gdLst>
                <a:gd name="connisteX0" fmla="*/ 15240 w 53558"/>
                <a:gd name="connsiteY0" fmla="*/ 0 h 826770"/>
                <a:gd name="connisteX1" fmla="*/ 53340 w 53558"/>
                <a:gd name="connsiteY1" fmla="*/ 551180 h 826770"/>
                <a:gd name="connisteX2" fmla="*/ 0 w 53558"/>
                <a:gd name="connsiteY2" fmla="*/ 826770 h 826770"/>
                <a:gd name="connisteX3" fmla="*/ -252730 w 53558"/>
                <a:gd name="connsiteY3" fmla="*/ 803910 h 82677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53558" h="826770">
                  <a:moveTo>
                    <a:pt x="15240" y="0"/>
                  </a:moveTo>
                  <a:cubicBezTo>
                    <a:pt x="24130" y="104775"/>
                    <a:pt x="56515" y="386080"/>
                    <a:pt x="53340" y="551180"/>
                  </a:cubicBezTo>
                  <a:cubicBezTo>
                    <a:pt x="50165" y="716280"/>
                    <a:pt x="60960" y="775970"/>
                    <a:pt x="0" y="826770"/>
                  </a:cubicBezTo>
                </a:path>
              </a:pathLst>
            </a:custGeom>
            <a:noFill/>
            <a:ln>
              <a:solidFill>
                <a:srgbClr val="F15671"/>
              </a:solidFill>
            </a:ln>
            <a:effectLst>
              <a:outerShdw blurRad="25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606C480-90EE-4B6A-A51C-0CF02868682E}"/>
              </a:ext>
            </a:extLst>
          </p:cNvPr>
          <p:cNvGrpSpPr/>
          <p:nvPr userDrawn="1"/>
        </p:nvGrpSpPr>
        <p:grpSpPr>
          <a:xfrm rot="20880000">
            <a:off x="8871585" y="1278890"/>
            <a:ext cx="996315" cy="1878965"/>
            <a:chOff x="12061" y="589"/>
            <a:chExt cx="2072" cy="3906"/>
          </a:xfrm>
        </p:grpSpPr>
        <p:pic>
          <p:nvPicPr>
            <p:cNvPr id="23" name="图片 22" descr="棒棒糖">
              <a:extLst>
                <a:ext uri="{FF2B5EF4-FFF2-40B4-BE49-F238E27FC236}">
                  <a16:creationId xmlns:a16="http://schemas.microsoft.com/office/drawing/2014/main" id="{DCE0EE7E-68F2-46F7-BB72-C5C93D1F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340" t="42435" r="39228" b="37412"/>
            <a:stretch>
              <a:fillRect/>
            </a:stretch>
          </p:blipFill>
          <p:spPr>
            <a:xfrm>
              <a:off x="12061" y="589"/>
              <a:ext cx="2072" cy="1862"/>
            </a:xfrm>
            <a:prstGeom prst="rect">
              <a:avLst/>
            </a:prstGeom>
            <a:effectLst>
              <a:outerShdw blurRad="101600" dist="889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任意多边形 31">
              <a:extLst>
                <a:ext uri="{FF2B5EF4-FFF2-40B4-BE49-F238E27FC236}">
                  <a16:creationId xmlns:a16="http://schemas.microsoft.com/office/drawing/2014/main" id="{65A0B95E-0CF0-4B29-8B5F-528B0EEFA83E}"/>
                </a:ext>
              </a:extLst>
            </p:cNvPr>
            <p:cNvSpPr/>
            <p:nvPr/>
          </p:nvSpPr>
          <p:spPr>
            <a:xfrm>
              <a:off x="12748" y="2119"/>
              <a:ext cx="236" cy="2376"/>
            </a:xfrm>
            <a:custGeom>
              <a:avLst/>
              <a:gdLst>
                <a:gd name="connisteX0" fmla="*/ 149875 w 149875"/>
                <a:gd name="connsiteY0" fmla="*/ 0 h 337185"/>
                <a:gd name="connisteX1" fmla="*/ 12080 w 149875"/>
                <a:gd name="connsiteY1" fmla="*/ 337185 h 337185"/>
                <a:gd name="connisteX2" fmla="*/ 433720 w 149875"/>
                <a:gd name="connsiteY2" fmla="*/ 765810 h 337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149875" h="337185">
                  <a:moveTo>
                    <a:pt x="149875" y="0"/>
                  </a:moveTo>
                  <a:cubicBezTo>
                    <a:pt x="113680" y="59055"/>
                    <a:pt x="-44435" y="184150"/>
                    <a:pt x="12080" y="337185"/>
                  </a:cubicBezTo>
                </a:path>
              </a:pathLst>
            </a:custGeom>
            <a:noFill/>
            <a:ln>
              <a:solidFill>
                <a:srgbClr val="FF674F"/>
              </a:solidFill>
            </a:ln>
            <a:effectLst>
              <a:outerShdw blurRad="25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杨任东竹石体-Regular" panose="02000000000000000000" charset="-122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CF373A3A-97DC-4A7B-8E8B-25D556227D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8" t="66870" r="1778" b="1500"/>
          <a:stretch>
            <a:fillRect/>
          </a:stretch>
        </p:blipFill>
        <p:spPr>
          <a:xfrm>
            <a:off x="149273" y="3957107"/>
            <a:ext cx="2595623" cy="2579271"/>
          </a:xfrm>
          <a:prstGeom prst="rect">
            <a:avLst/>
          </a:prstGeom>
        </p:spPr>
      </p:pic>
      <p:pic>
        <p:nvPicPr>
          <p:cNvPr id="26" name="图片 25" descr="00000">
            <a:extLst>
              <a:ext uri="{FF2B5EF4-FFF2-40B4-BE49-F238E27FC236}">
                <a16:creationId xmlns:a16="http://schemas.microsoft.com/office/drawing/2014/main" id="{8F895EE7-8CF2-4907-A8EA-D9756195F3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165" y="59690"/>
            <a:ext cx="2446020" cy="614680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2C0044B4-0523-48EB-98C0-B31E5A42C3B5}"/>
              </a:ext>
            </a:extLst>
          </p:cNvPr>
          <p:cNvSpPr/>
          <p:nvPr userDrawn="1"/>
        </p:nvSpPr>
        <p:spPr>
          <a:xfrm>
            <a:off x="2231390" y="2460625"/>
            <a:ext cx="1777365" cy="1777365"/>
          </a:xfrm>
          <a:prstGeom prst="ellipse">
            <a:avLst/>
          </a:prstGeom>
          <a:noFill/>
          <a:ln w="25400">
            <a:solidFill>
              <a:schemeClr val="bg1">
                <a:alpha val="93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76D3D84-9CBE-48D5-9373-22DBCB064C20}"/>
              </a:ext>
            </a:extLst>
          </p:cNvPr>
          <p:cNvSpPr txBox="1"/>
          <p:nvPr userDrawn="1"/>
        </p:nvSpPr>
        <p:spPr>
          <a:xfrm>
            <a:off x="2545080" y="3057525"/>
            <a:ext cx="1007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29" name="文本占位符 24">
            <a:extLst>
              <a:ext uri="{FF2B5EF4-FFF2-40B4-BE49-F238E27FC236}">
                <a16:creationId xmlns:a16="http://schemas.microsoft.com/office/drawing/2014/main" id="{563C9077-B532-4948-8B23-A45825007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7399" y="3156584"/>
            <a:ext cx="995046" cy="56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序号</a:t>
            </a:r>
          </a:p>
        </p:txBody>
      </p:sp>
      <p:sp>
        <p:nvSpPr>
          <p:cNvPr id="30" name="文本占位符 26">
            <a:extLst>
              <a:ext uri="{FF2B5EF4-FFF2-40B4-BE49-F238E27FC236}">
                <a16:creationId xmlns:a16="http://schemas.microsoft.com/office/drawing/2014/main" id="{9D3D3ABE-40F8-476E-A5B7-D7D7D89EE7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1018" y="3015297"/>
            <a:ext cx="2692400" cy="76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章节名称</a:t>
            </a:r>
          </a:p>
        </p:txBody>
      </p:sp>
    </p:spTree>
    <p:extLst>
      <p:ext uri="{BB962C8B-B14F-4D97-AF65-F5344CB8AC3E}">
        <p14:creationId xmlns:p14="http://schemas.microsoft.com/office/powerpoint/2010/main" val="126153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重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7FACEDC9-EC6C-45CF-AA03-84FECB13AF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" y="1560195"/>
            <a:ext cx="4705985" cy="4069715"/>
          </a:xfrm>
          <a:prstGeom prst="rect">
            <a:avLst/>
          </a:prstGeom>
        </p:spPr>
      </p:pic>
      <p:pic>
        <p:nvPicPr>
          <p:cNvPr id="11" name="图片 10" descr="00000">
            <a:extLst>
              <a:ext uri="{FF2B5EF4-FFF2-40B4-BE49-F238E27FC236}">
                <a16:creationId xmlns:a16="http://schemas.microsoft.com/office/drawing/2014/main" id="{A30C46B9-8934-4722-B135-681C74FBFB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1126603E-878A-47DF-A63B-A643B764C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3475" y="1762125"/>
            <a:ext cx="4295775" cy="24003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80589C99-1A85-40B5-A36D-AA79350E4F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038" y="2860199"/>
            <a:ext cx="4567237" cy="161925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内容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5B2877D5-B2EC-4D85-B9AB-5072B97037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6939824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147853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00000">
            <a:extLst>
              <a:ext uri="{FF2B5EF4-FFF2-40B4-BE49-F238E27FC236}">
                <a16:creationId xmlns:a16="http://schemas.microsoft.com/office/drawing/2014/main" id="{85CCBDAE-0B01-425C-89C1-580A2F0CBC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5" name="文本占位符 16">
            <a:extLst>
              <a:ext uri="{FF2B5EF4-FFF2-40B4-BE49-F238E27FC236}">
                <a16:creationId xmlns:a16="http://schemas.microsoft.com/office/drawing/2014/main" id="{CA3AE0F1-A149-4A69-BC0C-013969744D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89" y="425768"/>
            <a:ext cx="466108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0F9296CC-5ED3-44A4-9E59-1E20A86BC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6915" y="2630805"/>
            <a:ext cx="2950210" cy="1619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C55AB8C2-C7DE-4F1D-88A8-494C9CEB31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7937" y="1383030"/>
            <a:ext cx="6751637" cy="35718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9" name="文本占位符 14">
            <a:extLst>
              <a:ext uri="{FF2B5EF4-FFF2-40B4-BE49-F238E27FC236}">
                <a16:creationId xmlns:a16="http://schemas.microsoft.com/office/drawing/2014/main" id="{07AF4C3C-A0C6-4BED-BE3B-F345C9B2D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20280" y="5179695"/>
            <a:ext cx="2266949" cy="5905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图片描述</a:t>
            </a:r>
          </a:p>
        </p:txBody>
      </p:sp>
    </p:spTree>
    <p:extLst>
      <p:ext uri="{BB962C8B-B14F-4D97-AF65-F5344CB8AC3E}">
        <p14:creationId xmlns:p14="http://schemas.microsoft.com/office/powerpoint/2010/main" val="185326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图+多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7">
            <a:extLst>
              <a:ext uri="{FF2B5EF4-FFF2-40B4-BE49-F238E27FC236}">
                <a16:creationId xmlns:a16="http://schemas.microsoft.com/office/drawing/2014/main" id="{FDB989B8-524F-433E-978D-D3ED452B8384}"/>
              </a:ext>
            </a:extLst>
          </p:cNvPr>
          <p:cNvSpPr/>
          <p:nvPr userDrawn="1"/>
        </p:nvSpPr>
        <p:spPr>
          <a:xfrm>
            <a:off x="7142480" y="1329055"/>
            <a:ext cx="3317240" cy="4616450"/>
          </a:xfrm>
          <a:prstGeom prst="roundRect">
            <a:avLst>
              <a:gd name="adj" fmla="val 0"/>
            </a:avLst>
          </a:prstGeom>
          <a:solidFill>
            <a:srgbClr val="74C8A6"/>
          </a:solidFill>
          <a:ln>
            <a:noFill/>
          </a:ln>
          <a:effectLst>
            <a:outerShdw blurRad="254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000" b="1">
              <a:solidFill>
                <a:schemeClr val="bg1"/>
              </a:solidFill>
              <a:effectLst/>
              <a:latin typeface="Noto Sans S Chinese Medium" panose="020B0600000000000000" pitchFamily="34" charset="-122"/>
              <a:ea typeface="Noto Sans S Chinese Medium" panose="020B0600000000000000" pitchFamily="34" charset="-122"/>
              <a:cs typeface="Noto Sans S Chinese Medium" panose="020B0600000000000000" pitchFamily="34" charset="-122"/>
              <a:sym typeface="+mn-ea"/>
            </a:endParaRPr>
          </a:p>
        </p:txBody>
      </p:sp>
      <p:pic>
        <p:nvPicPr>
          <p:cNvPr id="11" name="片 75">
            <a:extLst>
              <a:ext uri="{FF2B5EF4-FFF2-40B4-BE49-F238E27FC236}">
                <a16:creationId xmlns:a16="http://schemas.microsoft.com/office/drawing/2014/main" id="{5EE30A55-77C3-4E9C-8FB5-29CACDCBD2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4900930" y="1737360"/>
            <a:ext cx="5978525" cy="39846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C79F52A-AD4E-4344-831D-9184570003B6}"/>
              </a:ext>
            </a:extLst>
          </p:cNvPr>
          <p:cNvSpPr/>
          <p:nvPr userDrawn="1"/>
        </p:nvSpPr>
        <p:spPr>
          <a:xfrm>
            <a:off x="5972810" y="2279650"/>
            <a:ext cx="38735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00000">
            <a:extLst>
              <a:ext uri="{FF2B5EF4-FFF2-40B4-BE49-F238E27FC236}">
                <a16:creationId xmlns:a16="http://schemas.microsoft.com/office/drawing/2014/main" id="{59655EFB-F6EF-4793-A8BA-5529454C8C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385" y="6189345"/>
            <a:ext cx="2237105" cy="561975"/>
          </a:xfrm>
          <a:prstGeom prst="rect">
            <a:avLst/>
          </a:prstGeom>
        </p:spPr>
      </p:pic>
      <p:sp>
        <p:nvSpPr>
          <p:cNvPr id="17" name="图片占位符 12">
            <a:extLst>
              <a:ext uri="{FF2B5EF4-FFF2-40B4-BE49-F238E27FC236}">
                <a16:creationId xmlns:a16="http://schemas.microsoft.com/office/drawing/2014/main" id="{13230CA5-193A-4244-A7E8-AE7E033D19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2811" y="2279650"/>
            <a:ext cx="3873500" cy="21844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占位符 14">
            <a:extLst>
              <a:ext uri="{FF2B5EF4-FFF2-40B4-BE49-F238E27FC236}">
                <a16:creationId xmlns:a16="http://schemas.microsoft.com/office/drawing/2014/main" id="{DAA3C865-9DA6-4720-987C-2E4C88F880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9251" y="2205672"/>
            <a:ext cx="3653157" cy="2729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+mn-ea"/>
                <a:ea typeface="+mn-ea"/>
              </a:defRPr>
            </a:lvl1pPr>
            <a:lvl2pPr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1800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文字</a:t>
            </a:r>
          </a:p>
        </p:txBody>
      </p:sp>
      <p:sp>
        <p:nvSpPr>
          <p:cNvPr id="19" name="文本占位符 16">
            <a:extLst>
              <a:ext uri="{FF2B5EF4-FFF2-40B4-BE49-F238E27FC236}">
                <a16:creationId xmlns:a16="http://schemas.microsoft.com/office/drawing/2014/main" id="{47E1DE75-D86C-4868-904C-8FC4458A00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90" y="425768"/>
            <a:ext cx="5604510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  <a:ea typeface="字魂105号-简雅黑" panose="00000500000000000000"/>
              </a:defRPr>
            </a:lvl1pPr>
          </a:lstStyle>
          <a:p>
            <a:pPr lvl="0"/>
            <a:r>
              <a:rPr lang="zh-CN" altLang="en-US" dirty="0"/>
              <a:t>标题名称</a:t>
            </a:r>
          </a:p>
        </p:txBody>
      </p:sp>
    </p:spTree>
    <p:extLst>
      <p:ext uri="{BB962C8B-B14F-4D97-AF65-F5344CB8AC3E}">
        <p14:creationId xmlns:p14="http://schemas.microsoft.com/office/powerpoint/2010/main" val="263221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C8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190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10.wdp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647A90E-7EBB-4A90-9605-557ABCFD5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App Inventor </a:t>
            </a:r>
          </a:p>
          <a:p>
            <a:pPr lvl="0" algn="dist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b="1" spc="-300" dirty="0"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创意趣味编程</a:t>
            </a:r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0C36C16-8369-46D6-B402-908D4F53E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数字加加看（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60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67D30E0-C075-4383-B725-911CE3C90B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  <a:r>
              <a:rPr lang="en-US" altLang="zh-CN" dirty="0"/>
              <a:t>——Screen2</a:t>
            </a:r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5786A43-7B45-4F55-BC64-C161D6E09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797545"/>
              </p:ext>
            </p:extLst>
          </p:nvPr>
        </p:nvGraphicFramePr>
        <p:xfrm>
          <a:off x="491490" y="1060768"/>
          <a:ext cx="11326761" cy="5004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9303">
                  <a:extLst>
                    <a:ext uri="{9D8B030D-6E8A-4147-A177-3AD203B41FA5}">
                      <a16:colId xmlns:a16="http://schemas.microsoft.com/office/drawing/2014/main" val="612908156"/>
                    </a:ext>
                  </a:extLst>
                </a:gridCol>
                <a:gridCol w="2802194">
                  <a:extLst>
                    <a:ext uri="{9D8B030D-6E8A-4147-A177-3AD203B41FA5}">
                      <a16:colId xmlns:a16="http://schemas.microsoft.com/office/drawing/2014/main" val="3572936572"/>
                    </a:ext>
                  </a:extLst>
                </a:gridCol>
                <a:gridCol w="1651819">
                  <a:extLst>
                    <a:ext uri="{9D8B030D-6E8A-4147-A177-3AD203B41FA5}">
                      <a16:colId xmlns:a16="http://schemas.microsoft.com/office/drawing/2014/main" val="168357171"/>
                    </a:ext>
                  </a:extLst>
                </a:gridCol>
                <a:gridCol w="3716594">
                  <a:extLst>
                    <a:ext uri="{9D8B030D-6E8A-4147-A177-3AD203B41FA5}">
                      <a16:colId xmlns:a16="http://schemas.microsoft.com/office/drawing/2014/main" val="3051647633"/>
                    </a:ext>
                  </a:extLst>
                </a:gridCol>
              </a:tblGrid>
              <a:tr h="422427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所在组件栏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       用途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       命名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    </a:t>
                      </a:r>
                      <a:r>
                        <a:rPr lang="zh-CN" altLang="en-US" sz="2000" dirty="0"/>
                        <a:t>属性设置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237944"/>
                  </a:ext>
                </a:extLst>
              </a:tr>
              <a:tr h="1072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Screen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Screen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应用缺省的屏幕，作为其他所需组件的容器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Screen2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水平对齐：居中</a:t>
                      </a:r>
                      <a:endParaRPr lang="en-US" altLang="zh-CN" sz="2000" dirty="0"/>
                    </a:p>
                    <a:p>
                      <a:r>
                        <a:rPr lang="zh-CN" altLang="en-US" sz="2000" dirty="0"/>
                        <a:t>屏幕方向：锁定竖屏</a:t>
                      </a:r>
                      <a:endParaRPr lang="en-US" altLang="zh-CN" sz="2000" dirty="0"/>
                    </a:p>
                    <a:p>
                      <a:r>
                        <a:rPr lang="zh-CN" altLang="en-US" sz="2000" dirty="0"/>
                        <a:t>标题：数学加加看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408454"/>
                  </a:ext>
                </a:extLst>
              </a:tr>
              <a:tr h="4224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水平布局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界面布局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将组件按行排放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水平布局</a:t>
                      </a:r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背景颜色：透明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958004"/>
                  </a:ext>
                </a:extLst>
              </a:tr>
              <a:tr h="4224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标签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用户界面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显示文本，正确数：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正确数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字号：</a:t>
                      </a:r>
                      <a:r>
                        <a:rPr lang="en-US" altLang="zh-CN" sz="2000" dirty="0"/>
                        <a:t>80</a:t>
                      </a:r>
                      <a:r>
                        <a:rPr lang="en-US" altLang="zh-CN" sz="2000" baseline="0" dirty="0"/>
                        <a:t>        </a:t>
                      </a:r>
                      <a:r>
                        <a:rPr lang="zh-CN" altLang="en-US" sz="2000" baseline="0" dirty="0"/>
                        <a:t>文本：正确数：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4991188"/>
                  </a:ext>
                </a:extLst>
              </a:tr>
              <a:tr h="4224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标签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用户界面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显示得分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分数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字号：</a:t>
                      </a:r>
                      <a:r>
                        <a:rPr lang="en-US" altLang="zh-CN" sz="2000" dirty="0"/>
                        <a:t>80</a:t>
                      </a:r>
                      <a:r>
                        <a:rPr lang="en-US" altLang="zh-CN" sz="2000" baseline="0" dirty="0"/>
                        <a:t>        </a:t>
                      </a:r>
                      <a:r>
                        <a:rPr lang="zh-CN" altLang="en-US" sz="2000" baseline="0" dirty="0"/>
                        <a:t>文本：</a:t>
                      </a:r>
                      <a:r>
                        <a:rPr lang="en-US" altLang="zh-CN" sz="2000" baseline="0" dirty="0"/>
                        <a:t>0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511225"/>
                  </a:ext>
                </a:extLst>
              </a:tr>
              <a:tr h="4224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水平布局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界面布局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将组件按行排放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水平布局</a:t>
                      </a:r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背景颜色：透明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939079"/>
                  </a:ext>
                </a:extLst>
              </a:tr>
              <a:tr h="7473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图片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用户界面</a:t>
                      </a:r>
                      <a:endParaRPr lang="en-US" altLang="zh-CN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根据题目正确与否展示星星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Image1~5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高度：</a:t>
                      </a:r>
                      <a:r>
                        <a:rPr lang="en-US" altLang="zh-CN" sz="2000" dirty="0"/>
                        <a:t>40</a:t>
                      </a:r>
                      <a:r>
                        <a:rPr lang="zh-CN" altLang="en-US" sz="2000" dirty="0"/>
                        <a:t>像素</a:t>
                      </a:r>
                      <a:r>
                        <a:rPr lang="zh-CN" altLang="en-US" sz="2000" baseline="0" dirty="0"/>
                        <a:t>     宽度：</a:t>
                      </a:r>
                      <a:r>
                        <a:rPr lang="en-US" altLang="zh-CN" sz="2000" baseline="0" dirty="0"/>
                        <a:t>40</a:t>
                      </a:r>
                      <a:r>
                        <a:rPr lang="zh-CN" altLang="en-US" sz="2000" baseline="0" dirty="0"/>
                        <a:t>像素</a:t>
                      </a:r>
                      <a:endParaRPr lang="en-US" altLang="zh-CN" sz="200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图片：</a:t>
                      </a:r>
                      <a:r>
                        <a:rPr lang="en-US" altLang="zh-CN" sz="2000" dirty="0"/>
                        <a:t>Star0.png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864764"/>
                  </a:ext>
                </a:extLst>
              </a:tr>
              <a:tr h="10723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按钮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用户界面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响应点击事件</a:t>
                      </a:r>
                      <a:endParaRPr lang="en-US" altLang="zh-CN" sz="2000" dirty="0"/>
                    </a:p>
                    <a:p>
                      <a:r>
                        <a:rPr lang="zh-CN" altLang="en-US" sz="2000" dirty="0"/>
                        <a:t>（回到主页）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按钮</a:t>
                      </a:r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背景颜色：橙色</a:t>
                      </a:r>
                      <a:endParaRPr lang="en-US" altLang="zh-CN" sz="20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字号：</a:t>
                      </a:r>
                      <a:r>
                        <a:rPr lang="en-US" altLang="zh-CN" sz="2000" dirty="0"/>
                        <a:t>50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文本：继续</a:t>
                      </a:r>
                      <a:endParaRPr lang="en-US" altLang="zh-C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2039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168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1DF7322-DE3E-496A-843E-914B3DFB2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00ECC59-65E9-4BC9-9EAC-4D9F186E2A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产生算式</a:t>
            </a:r>
          </a:p>
        </p:txBody>
      </p:sp>
    </p:spTree>
    <p:extLst>
      <p:ext uri="{BB962C8B-B14F-4D97-AF65-F5344CB8AC3E}">
        <p14:creationId xmlns:p14="http://schemas.microsoft.com/office/powerpoint/2010/main" val="2682728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产生算式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CF2855-7EE9-4700-9F19-51A3127A105F}"/>
              </a:ext>
            </a:extLst>
          </p:cNvPr>
          <p:cNvSpPr/>
          <p:nvPr/>
        </p:nvSpPr>
        <p:spPr>
          <a:xfrm>
            <a:off x="5888068" y="1921207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A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B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C</a:t>
            </a:r>
            <a:r>
              <a:rPr kumimoji="1" lang="zh-CN" altLang="en-US" sz="2000" dirty="0"/>
              <a:t>用来作为算式中的数字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列表用来记录保存每一题的结果是否正确</a:t>
            </a:r>
          </a:p>
          <a:p>
            <a:pPr>
              <a:spcBef>
                <a:spcPct val="50000"/>
              </a:spcBef>
              <a:buFontTx/>
              <a:buChar char="•"/>
            </a:pPr>
            <a:endParaRPr kumimoji="1" lang="zh-CN" altLang="en-US" sz="2000" dirty="0"/>
          </a:p>
        </p:txBody>
      </p:sp>
      <p:pic>
        <p:nvPicPr>
          <p:cNvPr id="8" name="Picture 3" descr="E:\APPInventorMaterial-master\参考\App Inventor创意趣味编程\源码资源\第3章\%[`ZCUHVR7X$D`1X)Z@@1L5.png">
            <a:extLst>
              <a:ext uri="{FF2B5EF4-FFF2-40B4-BE49-F238E27FC236}">
                <a16:creationId xmlns:a16="http://schemas.microsoft.com/office/drawing/2014/main" id="{96D65875-0E43-40B3-A30A-73420FF5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3" b="91304" l="5983" r="94872">
                        <a14:foregroundMark x1="4701" y1="13043" x2="67094" y2="13043"/>
                        <a14:foregroundMark x1="67094" y1="13043" x2="91453" y2="11957"/>
                        <a14:foregroundMark x1="91453" y1="11957" x2="95299" y2="23913"/>
                        <a14:foregroundMark x1="91880" y1="9783" x2="94444" y2="15217"/>
                        <a14:foregroundMark x1="84188" y1="27174" x2="94872" y2="27174"/>
                        <a14:foregroundMark x1="86325" y1="19565" x2="93590" y2="20652"/>
                        <a14:foregroundMark x1="5983" y1="11957" x2="6838" y2="28261"/>
                        <a14:foregroundMark x1="79060" y1="43478" x2="91026" y2="47826"/>
                        <a14:foregroundMark x1="91026" y1="47826" x2="94017" y2="47826"/>
                        <a14:foregroundMark x1="45726" y1="52174" x2="48718" y2="55435"/>
                        <a14:foregroundMark x1="44872" y1="22826" x2="48291" y2="21739"/>
                        <a14:foregroundMark x1="47863" y1="79348" x2="50000" y2="86957"/>
                        <a14:foregroundMark x1="90598" y1="84783" x2="94872" y2="78261"/>
                        <a14:foregroundMark x1="86752" y1="80435" x2="81624" y2="80435"/>
                        <a14:foregroundMark x1="84188" y1="61957" x2="94017" y2="52174"/>
                        <a14:foregroundMark x1="94017" y1="52174" x2="94017" y2="51087"/>
                        <a14:foregroundMark x1="87179" y1="91304" x2="94872" y2="86957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1640" y="1544013"/>
            <a:ext cx="4505554" cy="1771414"/>
          </a:xfrm>
          <a:prstGeom prst="rect">
            <a:avLst/>
          </a:prstGeom>
          <a:noFill/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B970235-4A6B-41C0-B44E-436E0EF68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86" b="92143" l="3242" r="97506">
                        <a14:foregroundMark x1="2993" y1="6429" x2="10723" y2="6429"/>
                        <a14:foregroundMark x1="10723" y1="6429" x2="86783" y2="7143"/>
                        <a14:foregroundMark x1="86783" y1="7143" x2="94015" y2="6429"/>
                        <a14:foregroundMark x1="94015" y1="6429" x2="95761" y2="27857"/>
                        <a14:foregroundMark x1="95761" y1="27857" x2="95262" y2="88571"/>
                        <a14:foregroundMark x1="95262" y1="88571" x2="95761" y2="92857"/>
                        <a14:foregroundMark x1="89526" y1="21429" x2="87032" y2="92857"/>
                        <a14:foregroundMark x1="45636" y1="13571" x2="30424" y2="15714"/>
                        <a14:foregroundMark x1="4738" y1="11429" x2="3491" y2="85714"/>
                        <a14:foregroundMark x1="73317" y1="17143" x2="70574" y2="85000"/>
                        <a14:foregroundMark x1="62344" y1="33571" x2="62843" y2="77143"/>
                        <a14:foregroundMark x1="62843" y1="77143" x2="69825" y2="79286"/>
                        <a14:foregroundMark x1="69825" y1="79286" x2="75312" y2="77143"/>
                        <a14:foregroundMark x1="83042" y1="26429" x2="83042" y2="50714"/>
                        <a14:foregroundMark x1="83042" y1="50714" x2="81047" y2="70000"/>
                        <a14:foregroundMark x1="81047" y1="70000" x2="74314" y2="82857"/>
                        <a14:foregroundMark x1="74314" y1="82857" x2="72569" y2="82857"/>
                        <a14:foregroundMark x1="85786" y1="14286" x2="77805" y2="30714"/>
                        <a14:foregroundMark x1="77805" y1="30714" x2="71072" y2="55000"/>
                        <a14:foregroundMark x1="71072" y1="55000" x2="73067" y2="66429"/>
                        <a14:foregroundMark x1="78304" y1="32143" x2="80299" y2="54286"/>
                        <a14:foregroundMark x1="80299" y1="54286" x2="84040" y2="70714"/>
                        <a14:foregroundMark x1="94264" y1="4286" x2="97506" y2="15714"/>
                        <a14:foregroundMark x1="52618" y1="19286" x2="53367" y2="72857"/>
                        <a14:foregroundMark x1="53367" y1="72857" x2="48878" y2="90714"/>
                        <a14:foregroundMark x1="48878" y1="90714" x2="3990" y2="87143"/>
                        <a14:foregroundMark x1="16209" y1="45714" x2="15461" y2="74286"/>
                        <a14:foregroundMark x1="15461" y1="74286" x2="22195" y2="82857"/>
                        <a14:foregroundMark x1="22195" y1="82857" x2="38653" y2="77143"/>
                        <a14:foregroundMark x1="38653" y1="77143" x2="38903" y2="77143"/>
                        <a14:foregroundMark x1="20449" y1="35714" x2="33416" y2="48571"/>
                        <a14:foregroundMark x1="33416" y1="48571" x2="41895" y2="47857"/>
                        <a14:foregroundMark x1="41895" y1="47857" x2="44140" y2="87143"/>
                        <a14:foregroundMark x1="55362" y1="45714" x2="55860" y2="76429"/>
                        <a14:foregroundMark x1="55860" y1="76429" x2="50623" y2="91429"/>
                        <a14:foregroundMark x1="50623" y1="91429" x2="50623" y2="91429"/>
                        <a14:foregroundMark x1="43392" y1="32143" x2="14963" y2="33571"/>
                        <a14:foregroundMark x1="9476" y1="13571" x2="16958" y2="13571"/>
                        <a14:foregroundMark x1="16958" y1="13571" x2="24439" y2="11429"/>
                        <a14:foregroundMark x1="24439" y1="11429" x2="27681" y2="11429"/>
                        <a14:foregroundMark x1="8229" y1="25000" x2="8728" y2="59286"/>
                        <a14:foregroundMark x1="13965" y1="44286" x2="35162" y2="5857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75633" y="3542574"/>
            <a:ext cx="6998051" cy="2443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文本框 19">
            <a:extLst>
              <a:ext uri="{FF2B5EF4-FFF2-40B4-BE49-F238E27FC236}">
                <a16:creationId xmlns:a16="http://schemas.microsoft.com/office/drawing/2014/main" id="{DC28EB1B-2B9A-4392-B627-324481321797}"/>
              </a:ext>
            </a:extLst>
          </p:cNvPr>
          <p:cNvSpPr txBox="1"/>
          <p:nvPr/>
        </p:nvSpPr>
        <p:spPr>
          <a:xfrm>
            <a:off x="511640" y="979551"/>
            <a:ext cx="490706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</a:rPr>
              <a:t>定义需要用到的变量</a:t>
            </a:r>
          </a:p>
          <a:p>
            <a:pPr>
              <a:defRPr/>
            </a:pP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3275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产生算式</a:t>
            </a:r>
            <a:endParaRPr lang="zh-CN" altLang="en-US" dirty="0"/>
          </a:p>
        </p:txBody>
      </p:sp>
      <p:pic>
        <p:nvPicPr>
          <p:cNvPr id="10" name="Picture 3" descr="E:\APPInventorMaterial-master\参考\App Inventor创意趣味编程\源码资源\第3章\O5AIWZ058[O8%)7AW2~V9`I.png">
            <a:extLst>
              <a:ext uri="{FF2B5EF4-FFF2-40B4-BE49-F238E27FC236}">
                <a16:creationId xmlns:a16="http://schemas.microsoft.com/office/drawing/2014/main" id="{277F336A-C4F6-4BD2-8610-8343BC017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39" b="97189" l="3584" r="96301">
                        <a14:foregroundMark x1="20231" y1="5221" x2="3699" y2="5221"/>
                        <a14:foregroundMark x1="3699" y1="5221" x2="2197" y2="18474"/>
                        <a14:foregroundMark x1="2197" y1="18474" x2="1618" y2="92369"/>
                        <a14:foregroundMark x1="1618" y1="92369" x2="6243" y2="97590"/>
                        <a14:foregroundMark x1="6243" y1="97590" x2="20462" y2="97590"/>
                        <a14:foregroundMark x1="4509" y1="32129" x2="3815" y2="61044"/>
                        <a14:foregroundMark x1="90173" y1="49398" x2="90173" y2="49398"/>
                        <a14:foregroundMark x1="89827" y1="45382" x2="94220" y2="45382"/>
                        <a14:foregroundMark x1="94220" y1="45382" x2="96301" y2="55422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91490" y="1886194"/>
            <a:ext cx="11337580" cy="3611555"/>
          </a:xfrm>
          <a:prstGeom prst="rect">
            <a:avLst/>
          </a:prstGeom>
          <a:noFill/>
        </p:spPr>
      </p:pic>
      <p:grpSp>
        <p:nvGrpSpPr>
          <p:cNvPr id="13" name="组合 22">
            <a:extLst>
              <a:ext uri="{FF2B5EF4-FFF2-40B4-BE49-F238E27FC236}">
                <a16:creationId xmlns:a16="http://schemas.microsoft.com/office/drawing/2014/main" id="{826A28EF-5E4D-4D67-9FDB-C47542024613}"/>
              </a:ext>
            </a:extLst>
          </p:cNvPr>
          <p:cNvGrpSpPr/>
          <p:nvPr/>
        </p:nvGrpSpPr>
        <p:grpSpPr>
          <a:xfrm>
            <a:off x="491490" y="872542"/>
            <a:ext cx="4907060" cy="656676"/>
            <a:chOff x="-469112" y="3266722"/>
            <a:chExt cx="4907060" cy="656676"/>
          </a:xfrm>
        </p:grpSpPr>
        <p:sp>
          <p:nvSpPr>
            <p:cNvPr id="14" name="文本框 21">
              <a:extLst>
                <a:ext uri="{FF2B5EF4-FFF2-40B4-BE49-F238E27FC236}">
                  <a16:creationId xmlns:a16="http://schemas.microsoft.com/office/drawing/2014/main" id="{1C4E71CE-B9E7-4C39-BC33-83867E5E1D13}"/>
                </a:ext>
              </a:extLst>
            </p:cNvPr>
            <p:cNvSpPr txBox="1"/>
            <p:nvPr/>
          </p:nvSpPr>
          <p:spPr>
            <a:xfrm>
              <a:off x="383540" y="3266722"/>
              <a:ext cx="395870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15" name="文本框 19">
              <a:extLst>
                <a:ext uri="{FF2B5EF4-FFF2-40B4-BE49-F238E27FC236}">
                  <a16:creationId xmlns:a16="http://schemas.microsoft.com/office/drawing/2014/main" id="{7B399641-A026-4ADC-9652-A85248D855B6}"/>
                </a:ext>
              </a:extLst>
            </p:cNvPr>
            <p:cNvSpPr txBox="1"/>
            <p:nvPr/>
          </p:nvSpPr>
          <p:spPr>
            <a:xfrm>
              <a:off x="-469112" y="3461733"/>
              <a:ext cx="490706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</a:rPr>
                <a:t>开始按钮的响应事件</a:t>
              </a:r>
              <a:endPara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F95C66BC-AAC6-44A9-BF7B-9B7743A5C80B}"/>
              </a:ext>
            </a:extLst>
          </p:cNvPr>
          <p:cNvSpPr/>
          <p:nvPr/>
        </p:nvSpPr>
        <p:spPr>
          <a:xfrm>
            <a:off x="6520994" y="1315028"/>
            <a:ext cx="590427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点击开始按钮后，产生一个新的算式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先获取两个随机数，分别设置为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B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C</a:t>
            </a:r>
            <a:r>
              <a:rPr kumimoji="1" lang="zh-CN" altLang="en-US" sz="2000" dirty="0"/>
              <a:t>设置为</a:t>
            </a:r>
            <a:r>
              <a:rPr kumimoji="1" lang="en-US" altLang="zh-CN" sz="2000" dirty="0"/>
              <a:t>A+B+</a:t>
            </a:r>
            <a:r>
              <a:rPr kumimoji="1" lang="zh-CN" altLang="en-US" sz="2000" dirty="0"/>
              <a:t>（</a:t>
            </a:r>
            <a:r>
              <a:rPr kumimoji="1" lang="en-US" altLang="zh-CN" sz="2000" dirty="0"/>
              <a:t>-1</a:t>
            </a:r>
            <a:r>
              <a:rPr kumimoji="1" lang="zh-CN" altLang="en-US" sz="2000" dirty="0"/>
              <a:t>到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的随机数）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再更新组件中对应的文本</a:t>
            </a:r>
          </a:p>
        </p:txBody>
      </p:sp>
    </p:spTree>
    <p:extLst>
      <p:ext uri="{BB962C8B-B14F-4D97-AF65-F5344CB8AC3E}">
        <p14:creationId xmlns:p14="http://schemas.microsoft.com/office/powerpoint/2010/main" val="3923186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产生算式</a:t>
            </a:r>
            <a:endParaRPr lang="zh-CN" altLang="en-US" dirty="0"/>
          </a:p>
        </p:txBody>
      </p:sp>
      <p:grpSp>
        <p:nvGrpSpPr>
          <p:cNvPr id="11" name="组合 22">
            <a:extLst>
              <a:ext uri="{FF2B5EF4-FFF2-40B4-BE49-F238E27FC236}">
                <a16:creationId xmlns:a16="http://schemas.microsoft.com/office/drawing/2014/main" id="{CCD8AE6C-862E-4152-AEF4-DE42BD12C33A}"/>
              </a:ext>
            </a:extLst>
          </p:cNvPr>
          <p:cNvGrpSpPr/>
          <p:nvPr/>
        </p:nvGrpSpPr>
        <p:grpSpPr>
          <a:xfrm>
            <a:off x="473039" y="1060768"/>
            <a:ext cx="4907060" cy="701684"/>
            <a:chOff x="342861" y="2818954"/>
            <a:chExt cx="4907060" cy="701684"/>
          </a:xfrm>
        </p:grpSpPr>
        <p:sp>
          <p:nvSpPr>
            <p:cNvPr id="12" name="文本框 21">
              <a:extLst>
                <a:ext uri="{FF2B5EF4-FFF2-40B4-BE49-F238E27FC236}">
                  <a16:creationId xmlns:a16="http://schemas.microsoft.com/office/drawing/2014/main" id="{C98292A3-A7B9-4DBC-934C-46426F9F8756}"/>
                </a:ext>
              </a:extLst>
            </p:cNvPr>
            <p:cNvSpPr txBox="1"/>
            <p:nvPr/>
          </p:nvSpPr>
          <p:spPr>
            <a:xfrm>
              <a:off x="383540" y="3266722"/>
              <a:ext cx="395870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16" name="文本框 19">
              <a:extLst>
                <a:ext uri="{FF2B5EF4-FFF2-40B4-BE49-F238E27FC236}">
                  <a16:creationId xmlns:a16="http://schemas.microsoft.com/office/drawing/2014/main" id="{54D2CC32-2B6A-4634-9B8B-B58B7EA582CF}"/>
                </a:ext>
              </a:extLst>
            </p:cNvPr>
            <p:cNvSpPr txBox="1"/>
            <p:nvPr/>
          </p:nvSpPr>
          <p:spPr>
            <a:xfrm>
              <a:off x="342861" y="2818954"/>
              <a:ext cx="490706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</a:rPr>
                <a:t>获取随机数、实现连续加法</a:t>
              </a:r>
              <a:endPara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</a:endParaRPr>
            </a:p>
          </p:txBody>
        </p:sp>
      </p:grpSp>
      <p:pic>
        <p:nvPicPr>
          <p:cNvPr id="20" name="Picture 1" descr="C:\Users\Administrator\AppData\Roaming\Tencent\Users\437797390\QQ\WinTemp\RichOle\OQ_8GG)C`IURY1OFZ{]GG{U.png">
            <a:extLst>
              <a:ext uri="{FF2B5EF4-FFF2-40B4-BE49-F238E27FC236}">
                <a16:creationId xmlns:a16="http://schemas.microsoft.com/office/drawing/2014/main" id="{1B100D7D-9950-47D5-8999-AB0A43B26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5299" y="1695768"/>
            <a:ext cx="7041430" cy="1647664"/>
          </a:xfrm>
          <a:prstGeom prst="rect">
            <a:avLst/>
          </a:prstGeom>
          <a:noFill/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64BA1A0-BF1A-442E-804D-09B2D62DE226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91" b="95855" l="1449" r="98551">
                        <a14:foregroundMark x1="23188" y1="11917" x2="59420" y2="10363"/>
                        <a14:foregroundMark x1="21377" y1="6218" x2="42754" y2="2591"/>
                        <a14:foregroundMark x1="42754" y1="2591" x2="57246" y2="3109"/>
                        <a14:foregroundMark x1="13768" y1="40933" x2="32609" y2="40933"/>
                        <a14:foregroundMark x1="69203" y1="28497" x2="80072" y2="28497"/>
                        <a14:foregroundMark x1="34420" y1="24870" x2="37681" y2="29016"/>
                        <a14:foregroundMark x1="49638" y1="29534" x2="68478" y2="29534"/>
                        <a14:foregroundMark x1="68478" y1="29534" x2="71377" y2="29534"/>
                        <a14:foregroundMark x1="97826" y1="35233" x2="98551" y2="95855"/>
                        <a14:foregroundMark x1="1449" y1="65285" x2="1449" y2="65285"/>
                        <a14:foregroundMark x1="54348" y1="48705" x2="64855" y2="49741"/>
                        <a14:backgroundMark x1="23913" y1="65285" x2="27536" y2="76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3" y="3597072"/>
            <a:ext cx="2686001" cy="224403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E334C2A-9E8A-4B51-8780-0F5EF3EE6030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57" b="99099" l="0" r="97561">
                        <a14:foregroundMark x1="21603" y1="7207" x2="28223" y2="11712"/>
                        <a14:foregroundMark x1="12892" y1="36486" x2="25784" y2="36937"/>
                        <a14:foregroundMark x1="60976" y1="44144" x2="64808" y2="75225"/>
                        <a14:foregroundMark x1="97561" y1="29730" x2="97561" y2="30631"/>
                        <a14:foregroundMark x1="1045" y1="49099" x2="1742" y2="49099"/>
                        <a14:foregroundMark x1="45296" y1="97748" x2="48084" y2="97297"/>
                        <a14:foregroundMark x1="97561" y1="77027" x2="97561" y2="68468"/>
                        <a14:foregroundMark x1="61324" y1="25676" x2="53310" y2="25676"/>
                        <a14:foregroundMark x1="32404" y1="22973" x2="34495" y2="24324"/>
                        <a14:foregroundMark x1="25087" y1="26126" x2="2091" y2="27027"/>
                        <a14:foregroundMark x1="41960" y1="27651" x2="72474" y2="24775"/>
                        <a14:foregroundMark x1="72474" y1="24775" x2="95819" y2="25676"/>
                        <a14:foregroundMark x1="1742" y1="30631" x2="1742" y2="97748"/>
                        <a14:foregroundMark x1="34495" y1="98649" x2="0" y2="99099"/>
                        <a14:foregroundMark x1="0" y1="99099" x2="0" y2="99099"/>
                        <a14:backgroundMark x1="24042" y1="65766" x2="24739" y2="72072"/>
                        <a14:backgroundMark x1="43206" y1="30180" x2="39721" y2="30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23" y="3514569"/>
            <a:ext cx="2905954" cy="244991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DE5F935-92C6-42C3-A207-3FB0D15168BD}"/>
              </a:ext>
            </a:extLst>
          </p:cNvPr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977" b="86047" l="3261" r="95109">
                        <a14:foregroundMark x1="8152" y1="32558" x2="18478" y2="65116"/>
                        <a14:foregroundMark x1="47283" y1="27907" x2="45652" y2="74419"/>
                        <a14:foregroundMark x1="95652" y1="53488" x2="94022" y2="25581"/>
                        <a14:foregroundMark x1="71739" y1="30233" x2="67935" y2="30233"/>
                        <a14:foregroundMark x1="60326" y1="55814" x2="57609" y2="41860"/>
                        <a14:foregroundMark x1="13587" y1="51163" x2="12500" y2="81395"/>
                        <a14:foregroundMark x1="8152" y1="76744" x2="3261" y2="44186"/>
                        <a14:foregroundMark x1="88587" y1="53488" x2="86957" y2="48837"/>
                        <a14:foregroundMark x1="38587" y1="51163" x2="34783" y2="53488"/>
                        <a14:foregroundMark x1="28261" y1="51163" x2="34239" y2="55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221" y="4385009"/>
            <a:ext cx="2539879" cy="697810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424D889-550A-4EF8-A682-EC2102ED1F41}"/>
              </a:ext>
            </a:extLst>
          </p:cNvPr>
          <p:cNvCxnSpPr/>
          <p:nvPr/>
        </p:nvCxnSpPr>
        <p:spPr>
          <a:xfrm>
            <a:off x="3532739" y="4733835"/>
            <a:ext cx="1037064" cy="5814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5BB89F2-FCC0-42C9-A1D5-AEEE5BF4AE87}"/>
              </a:ext>
            </a:extLst>
          </p:cNvPr>
          <p:cNvCxnSpPr/>
          <p:nvPr/>
        </p:nvCxnSpPr>
        <p:spPr>
          <a:xfrm>
            <a:off x="7740946" y="4738751"/>
            <a:ext cx="1037064" cy="5814"/>
          </a:xfrm>
          <a:prstGeom prst="straightConnector1">
            <a:avLst/>
          </a:prstGeom>
          <a:ln w="762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536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产生算式</a:t>
            </a:r>
            <a:endParaRPr lang="zh-CN" altLang="en-US" dirty="0"/>
          </a:p>
        </p:txBody>
      </p:sp>
      <p:pic>
        <p:nvPicPr>
          <p:cNvPr id="3" name="Picture 2" descr="E:\APPInventorMaterial-master\参考\App Inventor创意趣味编程\源码资源\第3章\8XO%_X0]IP[YGPA}6QAF29J.png">
            <a:extLst>
              <a:ext uri="{FF2B5EF4-FFF2-40B4-BE49-F238E27FC236}">
                <a16:creationId xmlns:a16="http://schemas.microsoft.com/office/drawing/2014/main" id="{CF48829D-2891-464C-90CC-AAFC59F74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53" b="95367" l="1930" r="98524">
                        <a14:foregroundMark x1="22815" y1="6564" x2="5335" y2="10039"/>
                        <a14:foregroundMark x1="5335" y1="10039" x2="2724" y2="30888"/>
                        <a14:foregroundMark x1="2724" y1="30888" x2="2043" y2="91892"/>
                        <a14:foregroundMark x1="7037" y1="30502" x2="8286" y2="95367"/>
                        <a14:foregroundMark x1="16686" y1="94981" x2="20204" y2="94595"/>
                        <a14:foregroundMark x1="89444" y1="46718" x2="98524" y2="47490"/>
                        <a14:foregroundMark x1="98524" y1="47490" x2="98524" y2="59073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94729" y="2859181"/>
            <a:ext cx="10946676" cy="3218148"/>
          </a:xfrm>
          <a:prstGeom prst="rect">
            <a:avLst/>
          </a:prstGeom>
          <a:noFill/>
        </p:spPr>
      </p:pic>
      <p:grpSp>
        <p:nvGrpSpPr>
          <p:cNvPr id="7" name="组合 22">
            <a:extLst>
              <a:ext uri="{FF2B5EF4-FFF2-40B4-BE49-F238E27FC236}">
                <a16:creationId xmlns:a16="http://schemas.microsoft.com/office/drawing/2014/main" id="{AAD4ADB2-35D7-41C1-A13A-7814D57874F9}"/>
              </a:ext>
            </a:extLst>
          </p:cNvPr>
          <p:cNvGrpSpPr/>
          <p:nvPr/>
        </p:nvGrpSpPr>
        <p:grpSpPr>
          <a:xfrm>
            <a:off x="483852" y="935062"/>
            <a:ext cx="4907060" cy="701684"/>
            <a:chOff x="342861" y="2818954"/>
            <a:chExt cx="4907060" cy="701684"/>
          </a:xfrm>
        </p:grpSpPr>
        <p:sp>
          <p:nvSpPr>
            <p:cNvPr id="8" name="文本框 21">
              <a:extLst>
                <a:ext uri="{FF2B5EF4-FFF2-40B4-BE49-F238E27FC236}">
                  <a16:creationId xmlns:a16="http://schemas.microsoft.com/office/drawing/2014/main" id="{9E9270A7-613D-43B7-AB2C-2278649162C4}"/>
                </a:ext>
              </a:extLst>
            </p:cNvPr>
            <p:cNvSpPr txBox="1"/>
            <p:nvPr/>
          </p:nvSpPr>
          <p:spPr>
            <a:xfrm>
              <a:off x="383540" y="3266722"/>
              <a:ext cx="395870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9" name="文本框 19">
              <a:extLst>
                <a:ext uri="{FF2B5EF4-FFF2-40B4-BE49-F238E27FC236}">
                  <a16:creationId xmlns:a16="http://schemas.microsoft.com/office/drawing/2014/main" id="{A9F494A3-04F8-4409-8DBC-53849FE7E74D}"/>
                </a:ext>
              </a:extLst>
            </p:cNvPr>
            <p:cNvSpPr txBox="1"/>
            <p:nvPr/>
          </p:nvSpPr>
          <p:spPr>
            <a:xfrm>
              <a:off x="342861" y="2818954"/>
              <a:ext cx="490706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noProof="0" dirty="0">
                  <a:solidFill>
                    <a:srgbClr val="002060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</a:rPr>
                <a:t>定义过程</a:t>
              </a:r>
              <a:endPara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2C4D31E8-D92E-4DC9-B7DE-6F85BC02ED0C}"/>
              </a:ext>
            </a:extLst>
          </p:cNvPr>
          <p:cNvSpPr/>
          <p:nvPr/>
        </p:nvSpPr>
        <p:spPr>
          <a:xfrm>
            <a:off x="4832432" y="1485157"/>
            <a:ext cx="590427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每次点击按钮，都要产生一次新的算式。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为了简化逻辑设计，我们把产生算式定义为一个过程，每次调用过程会自动执行其中的逻辑块。</a:t>
            </a:r>
            <a:endParaRPr kumimoji="1" lang="en-US" altLang="zh-CN" sz="2000" dirty="0"/>
          </a:p>
        </p:txBody>
      </p:sp>
      <p:pic>
        <p:nvPicPr>
          <p:cNvPr id="13" name="Picture 1" descr="C:\Users\Administrator\AppData\Roaming\Tencent\Users\437797390\QQ\WinTemp\RichOle\~FX24Y7W9SLO[SN8UXAVPA8.png">
            <a:extLst>
              <a:ext uri="{FF2B5EF4-FFF2-40B4-BE49-F238E27FC236}">
                <a16:creationId xmlns:a16="http://schemas.microsoft.com/office/drawing/2014/main" id="{DDA379FA-6FC7-4BF4-B954-E554FA333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89157" l="6809" r="93191">
                        <a14:foregroundMark x1="73617" y1="21687" x2="7660" y2="19277"/>
                        <a14:foregroundMark x1="7660" y1="19277" x2="7234" y2="80723"/>
                        <a14:foregroundMark x1="51064" y1="53012" x2="81702" y2="54217"/>
                        <a14:foregroundMark x1="81702" y1="54217" x2="89787" y2="62651"/>
                        <a14:foregroundMark x1="93191" y1="66265" x2="76596" y2="46988"/>
                        <a14:foregroundMark x1="76596" y1="46988" x2="28511" y2="48193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24531" y="1570062"/>
            <a:ext cx="3549386" cy="12536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961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产生算式</a:t>
            </a:r>
            <a:endParaRPr lang="zh-CN" altLang="en-US" dirty="0"/>
          </a:p>
        </p:txBody>
      </p:sp>
      <p:pic>
        <p:nvPicPr>
          <p:cNvPr id="3" name="Picture 5" descr="E:\APPInventorMaterial-master\参考\App Inventor创意趣味编程\源码资源\第3章\FTB5AQA)NU4N`GA%$I(L9$R.png">
            <a:extLst>
              <a:ext uri="{FF2B5EF4-FFF2-40B4-BE49-F238E27FC236}">
                <a16:creationId xmlns:a16="http://schemas.microsoft.com/office/drawing/2014/main" id="{C555C140-AB47-42E6-A583-3EB16A9E6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69" b="94410" l="1786" r="96032">
                        <a14:foregroundMark x1="2381" y1="5590" x2="27778" y2="6832"/>
                        <a14:foregroundMark x1="27778" y1="6832" x2="33730" y2="21118"/>
                        <a14:foregroundMark x1="33730" y1="21118" x2="33730" y2="21739"/>
                        <a14:foregroundMark x1="1984" y1="9938" x2="3770" y2="86335"/>
                        <a14:foregroundMark x1="3770" y1="86335" x2="17460" y2="94410"/>
                        <a14:foregroundMark x1="17460" y1="94410" x2="24405" y2="94410"/>
                        <a14:foregroundMark x1="24405" y1="94410" x2="27778" y2="94410"/>
                        <a14:foregroundMark x1="15079" y1="66460" x2="8929" y2="50932"/>
                        <a14:foregroundMark x1="8929" y1="50932" x2="5159" y2="15528"/>
                        <a14:foregroundMark x1="1786" y1="19876" x2="2976" y2="81366"/>
                        <a14:foregroundMark x1="82540" y1="46584" x2="89484" y2="48447"/>
                        <a14:foregroundMark x1="89484" y1="48447" x2="96032" y2="55901"/>
                        <a14:foregroundMark x1="96032" y1="55901" x2="96032" y2="59006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91490" y="1485543"/>
            <a:ext cx="7000992" cy="2236428"/>
          </a:xfrm>
          <a:prstGeom prst="rect">
            <a:avLst/>
          </a:prstGeom>
          <a:noFill/>
        </p:spPr>
      </p:pic>
      <p:grpSp>
        <p:nvGrpSpPr>
          <p:cNvPr id="7" name="组合 22">
            <a:extLst>
              <a:ext uri="{FF2B5EF4-FFF2-40B4-BE49-F238E27FC236}">
                <a16:creationId xmlns:a16="http://schemas.microsoft.com/office/drawing/2014/main" id="{5FCAC799-2307-49A4-9251-82A3D1E67217}"/>
              </a:ext>
            </a:extLst>
          </p:cNvPr>
          <p:cNvGrpSpPr/>
          <p:nvPr/>
        </p:nvGrpSpPr>
        <p:grpSpPr>
          <a:xfrm>
            <a:off x="491490" y="733576"/>
            <a:ext cx="9743079" cy="679146"/>
            <a:chOff x="-709879" y="3266722"/>
            <a:chExt cx="9743079" cy="679146"/>
          </a:xfrm>
        </p:grpSpPr>
        <p:sp>
          <p:nvSpPr>
            <p:cNvPr id="8" name="文本框 21">
              <a:extLst>
                <a:ext uri="{FF2B5EF4-FFF2-40B4-BE49-F238E27FC236}">
                  <a16:creationId xmlns:a16="http://schemas.microsoft.com/office/drawing/2014/main" id="{0BD09788-2E76-4484-9A2E-AA0EE92EDF09}"/>
                </a:ext>
              </a:extLst>
            </p:cNvPr>
            <p:cNvSpPr txBox="1"/>
            <p:nvPr/>
          </p:nvSpPr>
          <p:spPr>
            <a:xfrm>
              <a:off x="383540" y="3266722"/>
              <a:ext cx="395870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9" name="文本框 19">
              <a:extLst>
                <a:ext uri="{FF2B5EF4-FFF2-40B4-BE49-F238E27FC236}">
                  <a16:creationId xmlns:a16="http://schemas.microsoft.com/office/drawing/2014/main" id="{C6893B3A-96E9-4432-BE59-671118CE3BC9}"/>
                </a:ext>
              </a:extLst>
            </p:cNvPr>
            <p:cNvSpPr txBox="1"/>
            <p:nvPr/>
          </p:nvSpPr>
          <p:spPr>
            <a:xfrm>
              <a:off x="-709879" y="3484203"/>
              <a:ext cx="9743079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srgbClr val="002060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</a:rPr>
                <a:t>分支结构：“当满足条件。。执行 ”和“如果。。则” </a:t>
              </a:r>
              <a:endPara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</a:endParaRPr>
            </a:p>
          </p:txBody>
        </p:sp>
      </p:grpSp>
      <p:pic>
        <p:nvPicPr>
          <p:cNvPr id="12" name="Picture 3" descr="E:\APPInventorMaterial-master\参考\App Inventor创意趣味编程\源码资源\第3章\UB[68G%7FSGFBOQWXW0`AT3.png">
            <a:extLst>
              <a:ext uri="{FF2B5EF4-FFF2-40B4-BE49-F238E27FC236}">
                <a16:creationId xmlns:a16="http://schemas.microsoft.com/office/drawing/2014/main" id="{10CA0F2E-CF9F-402A-A42B-53FE27A91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912" r="93548">
                        <a14:foregroundMark x1="6912" y1="46667" x2="36866" y2="43333"/>
                        <a14:foregroundMark x1="36866" y1="43333" x2="94009" y2="46667"/>
                        <a14:foregroundMark x1="82488" y1="16667" x2="92627" y2="23333"/>
                        <a14:foregroundMark x1="33180" y1="73333" x2="18433" y2="73333"/>
                        <a14:foregroundMark x1="12903" y1="26667" x2="6912" y2="26667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246251" y="1535758"/>
            <a:ext cx="3233854" cy="447077"/>
          </a:xfrm>
          <a:prstGeom prst="rect">
            <a:avLst/>
          </a:prstGeom>
          <a:noFill/>
        </p:spPr>
      </p:pic>
      <p:pic>
        <p:nvPicPr>
          <p:cNvPr id="13" name="Picture 1" descr="C:\Users\Administrator\AppData\Roaming\Tencent\Users\437797390\QQ\WinTemp\RichOle\{MH(7MSZXVD)V67TTCH}2ZC.png">
            <a:extLst>
              <a:ext uri="{FF2B5EF4-FFF2-40B4-BE49-F238E27FC236}">
                <a16:creationId xmlns:a16="http://schemas.microsoft.com/office/drawing/2014/main" id="{A17CC8C6-B4C3-46F9-AFA4-F52BD7709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83" b="89362" l="3738" r="91776">
                        <a14:foregroundMark x1="32150" y1="4255" x2="3925" y2="6383"/>
                        <a14:foregroundMark x1="3925" y1="6383" x2="6168" y2="87660"/>
                        <a14:foregroundMark x1="12336" y1="29362" x2="16262" y2="77872"/>
                        <a14:foregroundMark x1="16262" y1="77872" x2="23738" y2="83404"/>
                        <a14:foregroundMark x1="23738" y1="83404" x2="31215" y2="83404"/>
                        <a14:foregroundMark x1="31215" y1="83404" x2="43738" y2="81277"/>
                        <a14:foregroundMark x1="43738" y1="81277" x2="52523" y2="81277"/>
                        <a14:foregroundMark x1="52523" y1="81277" x2="70654" y2="80851"/>
                        <a14:foregroundMark x1="70654" y1="80851" x2="89159" y2="80851"/>
                        <a14:foregroundMark x1="71776" y1="67234" x2="81495" y2="68085"/>
                        <a14:foregroundMark x1="91776" y1="35319" x2="91776" y2="4085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06238" y="3797026"/>
            <a:ext cx="6652229" cy="2922007"/>
          </a:xfrm>
          <a:prstGeom prst="rect">
            <a:avLst/>
          </a:prstGeom>
          <a:noFill/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BF9CE9B-0141-4872-86FE-82EA6B30CCDC}"/>
              </a:ext>
            </a:extLst>
          </p:cNvPr>
          <p:cNvSpPr/>
          <p:nvPr/>
        </p:nvSpPr>
        <p:spPr>
          <a:xfrm>
            <a:off x="7673954" y="3000026"/>
            <a:ext cx="460641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两种方法都能实现出</a:t>
            </a:r>
            <a:r>
              <a:rPr kumimoji="1" lang="en-US" altLang="zh-CN" sz="2000" dirty="0"/>
              <a:t>5</a:t>
            </a:r>
            <a:r>
              <a:rPr kumimoji="1" lang="zh-CN" altLang="en-US" sz="2000" dirty="0"/>
              <a:t>个题目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分支结构只执行满足条件下的逻辑块，若不满足条件则不执行。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“满足条件。。执行”只有一个分支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“如果。。则”可以通过左上角的齿轮添加多个分支</a:t>
            </a:r>
            <a:endParaRPr kumimoji="1"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998992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1F1611-27CA-4A1A-96A2-B9A17E0632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产生算式</a:t>
            </a:r>
            <a:endParaRPr lang="zh-CN" altLang="en-US" dirty="0"/>
          </a:p>
        </p:txBody>
      </p:sp>
      <p:pic>
        <p:nvPicPr>
          <p:cNvPr id="3" name="Picture 2" descr="E:\APPInventorMaterial-master\参考\App Inventor创意趣味编程\源码资源\第3章\OAMUUBSWVL{B(O24PA24)CL.png">
            <a:extLst>
              <a:ext uri="{FF2B5EF4-FFF2-40B4-BE49-F238E27FC236}">
                <a16:creationId xmlns:a16="http://schemas.microsoft.com/office/drawing/2014/main" id="{0E679528-3D4A-4295-B929-268A68198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87" b="92029" l="3523" r="93738">
                        <a14:foregroundMark x1="2740" y1="3623" x2="30528" y2="8696"/>
                        <a14:foregroundMark x1="30528" y1="8696" x2="34442" y2="17754"/>
                        <a14:foregroundMark x1="34442" y1="17754" x2="34638" y2="18116"/>
                        <a14:foregroundMark x1="91977" y1="31159" x2="15460" y2="30072"/>
                        <a14:foregroundMark x1="15460" y1="30072" x2="8806" y2="35145"/>
                        <a14:foregroundMark x1="8806" y1="35145" x2="8023" y2="48913"/>
                        <a14:foregroundMark x1="8023" y1="48913" x2="3718" y2="66667"/>
                        <a14:foregroundMark x1="3718" y1="66667" x2="3327" y2="78261"/>
                        <a14:foregroundMark x1="3327" y1="78261" x2="9393" y2="82609"/>
                        <a14:foregroundMark x1="9393" y1="82609" x2="16243" y2="83333"/>
                        <a14:foregroundMark x1="16243" y1="83333" x2="25832" y2="78261"/>
                        <a14:foregroundMark x1="18200" y1="13043" x2="9785" y2="19565"/>
                        <a14:foregroundMark x1="9785" y1="19565" x2="9002" y2="32971"/>
                        <a14:foregroundMark x1="9002" y1="32971" x2="9393" y2="38043"/>
                        <a14:foregroundMark x1="3718" y1="9420" x2="4892" y2="84058"/>
                        <a14:foregroundMark x1="4892" y1="84058" x2="9785" y2="92029"/>
                        <a14:foregroundMark x1="9785" y1="92029" x2="32485" y2="92029"/>
                        <a14:foregroundMark x1="16047" y1="71739" x2="16830" y2="40942"/>
                        <a14:foregroundMark x1="5871" y1="18116" x2="3523" y2="90217"/>
                        <a14:foregroundMark x1="7632" y1="2174" x2="15264" y2="2174"/>
                        <a14:foregroundMark x1="15264" y1="2174" x2="30724" y2="1449"/>
                        <a14:foregroundMark x1="30724" y1="1449" x2="34638" y2="6159"/>
                        <a14:foregroundMark x1="93738" y1="29710" x2="93738" y2="34058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91490" y="1624915"/>
            <a:ext cx="7730604" cy="4175433"/>
          </a:xfrm>
          <a:prstGeom prst="rect">
            <a:avLst/>
          </a:prstGeom>
          <a:noFill/>
        </p:spPr>
      </p:pic>
      <p:grpSp>
        <p:nvGrpSpPr>
          <p:cNvPr id="7" name="组合 22">
            <a:extLst>
              <a:ext uri="{FF2B5EF4-FFF2-40B4-BE49-F238E27FC236}">
                <a16:creationId xmlns:a16="http://schemas.microsoft.com/office/drawing/2014/main" id="{82876AF3-E3A1-47FA-9F3F-C0CA645DC3F0}"/>
              </a:ext>
            </a:extLst>
          </p:cNvPr>
          <p:cNvGrpSpPr/>
          <p:nvPr/>
        </p:nvGrpSpPr>
        <p:grpSpPr>
          <a:xfrm>
            <a:off x="-610213" y="966093"/>
            <a:ext cx="5975974" cy="461665"/>
            <a:chOff x="383540" y="3175163"/>
            <a:chExt cx="5975974" cy="461665"/>
          </a:xfrm>
        </p:grpSpPr>
        <p:sp>
          <p:nvSpPr>
            <p:cNvPr id="8" name="文本框 21">
              <a:extLst>
                <a:ext uri="{FF2B5EF4-FFF2-40B4-BE49-F238E27FC236}">
                  <a16:creationId xmlns:a16="http://schemas.microsoft.com/office/drawing/2014/main" id="{223C2599-2B9F-4B2F-8034-B6E4C31D1455}"/>
                </a:ext>
              </a:extLst>
            </p:cNvPr>
            <p:cNvSpPr txBox="1"/>
            <p:nvPr/>
          </p:nvSpPr>
          <p:spPr>
            <a:xfrm>
              <a:off x="383540" y="3266722"/>
              <a:ext cx="395870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sp>
          <p:nvSpPr>
            <p:cNvPr id="9" name="文本框 19">
              <a:extLst>
                <a:ext uri="{FF2B5EF4-FFF2-40B4-BE49-F238E27FC236}">
                  <a16:creationId xmlns:a16="http://schemas.microsoft.com/office/drawing/2014/main" id="{D0A3A10D-F011-4170-B03F-11A05BB66912}"/>
                </a:ext>
              </a:extLst>
            </p:cNvPr>
            <p:cNvSpPr txBox="1"/>
            <p:nvPr/>
          </p:nvSpPr>
          <p:spPr>
            <a:xfrm>
              <a:off x="1452454" y="3175163"/>
              <a:ext cx="490706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noProof="0" dirty="0">
                  <a:solidFill>
                    <a:srgbClr val="002060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</a:rPr>
                <a:t>一些细节，提高用户体验</a:t>
              </a:r>
              <a:endPara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282D1914-1C54-4F54-AE2B-DD0B02952FA3}"/>
              </a:ext>
            </a:extLst>
          </p:cNvPr>
          <p:cNvSpPr/>
          <p:nvPr/>
        </p:nvSpPr>
        <p:spPr>
          <a:xfrm>
            <a:off x="7409165" y="3269130"/>
            <a:ext cx="460641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开始前，设置正确、错误按钮启用值为假，即不可点击。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开始后，设置正确、错误按钮可以被点击。而开始按钮文本修改为下一题，且设为不可点击。</a:t>
            </a:r>
            <a:endParaRPr kumimoji="1" lang="en-US" altLang="zh-CN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kumimoji="1" lang="en-US" altLang="zh-CN" sz="2000" dirty="0"/>
              <a:t> </a:t>
            </a:r>
            <a:r>
              <a:rPr kumimoji="1" lang="zh-CN" altLang="en-US" sz="2000" dirty="0"/>
              <a:t>在用户点击了正确或错误按钮后再设置开始（下一题）按钮为可点击。</a:t>
            </a:r>
          </a:p>
        </p:txBody>
      </p:sp>
    </p:spTree>
    <p:extLst>
      <p:ext uri="{BB962C8B-B14F-4D97-AF65-F5344CB8AC3E}">
        <p14:creationId xmlns:p14="http://schemas.microsoft.com/office/powerpoint/2010/main" val="123265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31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929682-F81A-4E14-9D44-B908070B8A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Part1 </a:t>
            </a:r>
            <a:r>
              <a:rPr lang="zh-CN" altLang="en-US" dirty="0"/>
              <a:t>案例展示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738915-A073-4926-86EB-D8708DEBAE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Part3 </a:t>
            </a:r>
            <a:r>
              <a:rPr lang="zh-CN" altLang="en-US" dirty="0"/>
              <a:t>产生算式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2BA59C-26B8-4946-AB8F-E03416510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Part5 </a:t>
            </a:r>
            <a:r>
              <a:rPr lang="zh-CN" altLang="en-US" dirty="0"/>
              <a:t>结算界面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DC0988-9B1C-4A4F-8501-D850CD8C3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Part2 </a:t>
            </a:r>
            <a:r>
              <a:rPr lang="zh-CN" altLang="en-US" dirty="0"/>
              <a:t>组件设计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215BDAC-65F3-428E-9635-D2BA35082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Part4 </a:t>
            </a:r>
            <a:r>
              <a:rPr lang="zh-CN" altLang="en-US" dirty="0"/>
              <a:t>判断对错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831B883-14BF-4B05-B134-9522ED00F9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Part6 </a:t>
            </a:r>
            <a:r>
              <a:rPr lang="zh-CN" altLang="en-US" dirty="0"/>
              <a:t>课堂小练</a:t>
            </a:r>
          </a:p>
        </p:txBody>
      </p:sp>
    </p:spTree>
    <p:extLst>
      <p:ext uri="{BB962C8B-B14F-4D97-AF65-F5344CB8AC3E}">
        <p14:creationId xmlns:p14="http://schemas.microsoft.com/office/powerpoint/2010/main" val="250371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A909B83-3691-4A8C-936B-42F863442B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B823DA6-9EEA-4C1B-A9B7-36081730A9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案例展示</a:t>
            </a:r>
          </a:p>
        </p:txBody>
      </p:sp>
    </p:spTree>
    <p:extLst>
      <p:ext uri="{BB962C8B-B14F-4D97-AF65-F5344CB8AC3E}">
        <p14:creationId xmlns:p14="http://schemas.microsoft.com/office/powerpoint/2010/main" val="105355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案例展示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0E13C46-83B0-4E82-A805-DC67FFEB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9561" y="1033333"/>
            <a:ext cx="2521629" cy="532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0B8C17A-F99E-4428-AFD8-9E9212C6A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106" y="1033333"/>
            <a:ext cx="2546604" cy="5376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4CE4A6F6-5A1D-43A3-995C-B057F9BFC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22939" y="1015172"/>
            <a:ext cx="2517889" cy="531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FB1D9E4-0059-4001-AFD6-ABFE62CE6D7D}"/>
              </a:ext>
            </a:extLst>
          </p:cNvPr>
          <p:cNvSpPr/>
          <p:nvPr/>
        </p:nvSpPr>
        <p:spPr>
          <a:xfrm>
            <a:off x="1637832" y="6163174"/>
            <a:ext cx="1107996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开始界面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9EE9640-1BB1-4303-AE08-93285083D0F8}"/>
              </a:ext>
            </a:extLst>
          </p:cNvPr>
          <p:cNvSpPr/>
          <p:nvPr/>
        </p:nvSpPr>
        <p:spPr>
          <a:xfrm>
            <a:off x="5453928" y="6150982"/>
            <a:ext cx="1107996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游戏界面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D110454-601C-48B7-9E81-5B17A324DEBF}"/>
              </a:ext>
            </a:extLst>
          </p:cNvPr>
          <p:cNvSpPr/>
          <p:nvPr/>
        </p:nvSpPr>
        <p:spPr>
          <a:xfrm>
            <a:off x="9160296" y="6138790"/>
            <a:ext cx="1107996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结算界面</a:t>
            </a:r>
          </a:p>
        </p:txBody>
      </p:sp>
    </p:spTree>
    <p:extLst>
      <p:ext uri="{BB962C8B-B14F-4D97-AF65-F5344CB8AC3E}">
        <p14:creationId xmlns:p14="http://schemas.microsoft.com/office/powerpoint/2010/main" val="337416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99086E-E707-4C65-945E-DDE8769EF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8357515-E0B5-4B68-9D66-E8C4304193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</a:p>
        </p:txBody>
      </p:sp>
    </p:spTree>
    <p:extLst>
      <p:ext uri="{BB962C8B-B14F-4D97-AF65-F5344CB8AC3E}">
        <p14:creationId xmlns:p14="http://schemas.microsoft.com/office/powerpoint/2010/main" val="1350796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5391E1-ECA8-4246-824E-E5B3DE309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  <a:r>
              <a:rPr lang="en-US" altLang="zh-CN" dirty="0"/>
              <a:t>——Screen1</a:t>
            </a:r>
            <a:endParaRPr lang="zh-CN" altLang="en-US" dirty="0"/>
          </a:p>
        </p:txBody>
      </p:sp>
      <p:pic>
        <p:nvPicPr>
          <p:cNvPr id="10" name="Picture 1" descr="C:\Users\Administrator\AppData\Roaming\Tencent\Users\437797390\QQ\WinTemp\RichOle\4)1T`3O4)~X4A3QDUWW7~JL.png">
            <a:extLst>
              <a:ext uri="{FF2B5EF4-FFF2-40B4-BE49-F238E27FC236}">
                <a16:creationId xmlns:a16="http://schemas.microsoft.com/office/drawing/2014/main" id="{9666FF33-B602-470A-B2C8-5F48A04AB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2030" y="977740"/>
            <a:ext cx="5907783" cy="55816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004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67D30E0-C075-4383-B725-911CE3C90B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  <a:r>
              <a:rPr lang="en-US" altLang="zh-CN" dirty="0"/>
              <a:t>——Screen1</a:t>
            </a:r>
            <a:endParaRPr lang="zh-CN" altLang="en-US" dirty="0"/>
          </a:p>
        </p:txBody>
      </p:sp>
      <p:graphicFrame>
        <p:nvGraphicFramePr>
          <p:cNvPr id="10" name="表格 2">
            <a:extLst>
              <a:ext uri="{FF2B5EF4-FFF2-40B4-BE49-F238E27FC236}">
                <a16:creationId xmlns:a16="http://schemas.microsoft.com/office/drawing/2014/main" id="{85239CD6-3D1C-4FCF-B00E-73444219B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8177"/>
              </p:ext>
            </p:extLst>
          </p:nvPr>
        </p:nvGraphicFramePr>
        <p:xfrm>
          <a:off x="662660" y="1163917"/>
          <a:ext cx="10686975" cy="5043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1031">
                  <a:extLst>
                    <a:ext uri="{9D8B030D-6E8A-4147-A177-3AD203B41FA5}">
                      <a16:colId xmlns:a16="http://schemas.microsoft.com/office/drawing/2014/main" val="612908156"/>
                    </a:ext>
                  </a:extLst>
                </a:gridCol>
                <a:gridCol w="2434662">
                  <a:extLst>
                    <a:ext uri="{9D8B030D-6E8A-4147-A177-3AD203B41FA5}">
                      <a16:colId xmlns:a16="http://schemas.microsoft.com/office/drawing/2014/main" val="3572936572"/>
                    </a:ext>
                  </a:extLst>
                </a:gridCol>
                <a:gridCol w="1953469">
                  <a:extLst>
                    <a:ext uri="{9D8B030D-6E8A-4147-A177-3AD203B41FA5}">
                      <a16:colId xmlns:a16="http://schemas.microsoft.com/office/drawing/2014/main" val="168357171"/>
                    </a:ext>
                  </a:extLst>
                </a:gridCol>
                <a:gridCol w="3056782">
                  <a:extLst>
                    <a:ext uri="{9D8B030D-6E8A-4147-A177-3AD203B41FA5}">
                      <a16:colId xmlns:a16="http://schemas.microsoft.com/office/drawing/2014/main" val="3051647633"/>
                    </a:ext>
                  </a:extLst>
                </a:gridCol>
              </a:tblGrid>
              <a:tr h="455357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所在组件栏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用途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命名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属性设置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237944"/>
                  </a:ext>
                </a:extLst>
              </a:tr>
              <a:tr h="15061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Screen</a:t>
                      </a:r>
                      <a:endParaRPr lang="zh-CN" altLang="en-US" sz="2000" dirty="0"/>
                    </a:p>
                    <a:p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应用缺省的屏幕，作为其他所需组件的容器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Screen1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水平对齐：居中</a:t>
                      </a:r>
                      <a:endParaRPr lang="en-US" altLang="zh-CN" sz="2000" dirty="0"/>
                    </a:p>
                    <a:p>
                      <a:r>
                        <a:rPr lang="zh-CN" altLang="en-US" sz="2000" dirty="0"/>
                        <a:t>图标：</a:t>
                      </a:r>
                      <a:r>
                        <a:rPr lang="en-US" altLang="zh-CN" sz="2000" dirty="0" err="1"/>
                        <a:t>right.png</a:t>
                      </a:r>
                      <a:endParaRPr lang="en-US" altLang="zh-CN" sz="2000" dirty="0"/>
                    </a:p>
                    <a:p>
                      <a:r>
                        <a:rPr lang="zh-CN" altLang="en-US" sz="2000" dirty="0"/>
                        <a:t>屏幕方向：锁定竖屏</a:t>
                      </a:r>
                      <a:endParaRPr lang="en-US" altLang="zh-CN" sz="2000" dirty="0"/>
                    </a:p>
                    <a:p>
                      <a:r>
                        <a:rPr lang="zh-CN" altLang="en-US" sz="2000" dirty="0"/>
                        <a:t>标题：数学加加看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408454"/>
                  </a:ext>
                </a:extLst>
              </a:tr>
              <a:tr h="8056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水平布局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界面布局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将组件按行排放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水平布局</a:t>
                      </a:r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水平对齐：居中</a:t>
                      </a:r>
                      <a:endParaRPr lang="en-US" altLang="zh-CN" sz="2000" dirty="0"/>
                    </a:p>
                    <a:p>
                      <a:r>
                        <a:rPr lang="zh-CN" altLang="en-US" sz="2000" dirty="0"/>
                        <a:t>背景颜色：透明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958004"/>
                  </a:ext>
                </a:extLst>
              </a:tr>
              <a:tr h="4553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标签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用户界面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加数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数</a:t>
                      </a:r>
                      <a:r>
                        <a:rPr lang="en-US" altLang="zh-CN" sz="2000" dirty="0"/>
                        <a:t>A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字号：</a:t>
                      </a:r>
                      <a:r>
                        <a:rPr lang="en-US" altLang="zh-CN" sz="2000" dirty="0"/>
                        <a:t>80</a:t>
                      </a:r>
                      <a:r>
                        <a:rPr lang="en-US" altLang="zh-CN" sz="2000" baseline="0" dirty="0"/>
                        <a:t>        </a:t>
                      </a:r>
                      <a:r>
                        <a:rPr lang="zh-CN" altLang="en-US" sz="2000" baseline="0" dirty="0"/>
                        <a:t>文本：</a:t>
                      </a:r>
                      <a:r>
                        <a:rPr lang="en-US" altLang="zh-CN" sz="2000" baseline="0" dirty="0"/>
                        <a:t>A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4991188"/>
                  </a:ext>
                </a:extLst>
              </a:tr>
              <a:tr h="4553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标签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用户界面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加号，</a:t>
                      </a:r>
                      <a:r>
                        <a:rPr lang="en-US" altLang="zh-CN" sz="2000" dirty="0"/>
                        <a:t>+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加号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字号：</a:t>
                      </a:r>
                      <a:r>
                        <a:rPr lang="en-US" altLang="zh-CN" sz="2000" dirty="0"/>
                        <a:t>80</a:t>
                      </a:r>
                      <a:r>
                        <a:rPr lang="en-US" altLang="zh-CN" sz="2000" baseline="0" dirty="0"/>
                        <a:t>        </a:t>
                      </a:r>
                      <a:r>
                        <a:rPr lang="zh-CN" altLang="en-US" sz="2000" baseline="0" dirty="0"/>
                        <a:t>文本：</a:t>
                      </a:r>
                      <a:r>
                        <a:rPr lang="en-US" altLang="zh-CN" sz="2000" baseline="0" dirty="0"/>
                        <a:t>+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511225"/>
                  </a:ext>
                </a:extLst>
              </a:tr>
              <a:tr h="4553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标签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用户界面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被加数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数</a:t>
                      </a:r>
                      <a:r>
                        <a:rPr lang="en-US" altLang="zh-CN" sz="2000" dirty="0"/>
                        <a:t>B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字号：</a:t>
                      </a:r>
                      <a:r>
                        <a:rPr lang="en-US" altLang="zh-CN" sz="2000" dirty="0"/>
                        <a:t>80</a:t>
                      </a:r>
                      <a:r>
                        <a:rPr lang="en-US" altLang="zh-CN" sz="2000" baseline="0" dirty="0"/>
                        <a:t>        </a:t>
                      </a:r>
                      <a:r>
                        <a:rPr lang="zh-CN" altLang="en-US" sz="2000" baseline="0" dirty="0"/>
                        <a:t>文本：</a:t>
                      </a:r>
                      <a:r>
                        <a:rPr lang="en-US" altLang="zh-CN" sz="2000" baseline="0" dirty="0"/>
                        <a:t>B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939079"/>
                  </a:ext>
                </a:extLst>
              </a:tr>
              <a:tr h="4553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标签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用户界面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等号，</a:t>
                      </a:r>
                      <a:r>
                        <a:rPr lang="en-US" altLang="zh-CN" sz="2000" dirty="0"/>
                        <a:t>=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等号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字号：</a:t>
                      </a:r>
                      <a:r>
                        <a:rPr lang="en-US" altLang="zh-CN" sz="2000" dirty="0"/>
                        <a:t>80</a:t>
                      </a:r>
                      <a:r>
                        <a:rPr lang="en-US" altLang="zh-CN" sz="2000" baseline="0" dirty="0"/>
                        <a:t>        </a:t>
                      </a:r>
                      <a:r>
                        <a:rPr lang="zh-CN" altLang="en-US" sz="2000" baseline="0" dirty="0"/>
                        <a:t>文本：</a:t>
                      </a:r>
                      <a:r>
                        <a:rPr lang="en-US" altLang="zh-CN" sz="2000" baseline="0" dirty="0"/>
                        <a:t>=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864764"/>
                  </a:ext>
                </a:extLst>
              </a:tr>
              <a:tr h="4553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标签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用户界面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得数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数</a:t>
                      </a:r>
                      <a:r>
                        <a:rPr lang="en-US" altLang="zh-CN" sz="2000" dirty="0"/>
                        <a:t>C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字号：</a:t>
                      </a:r>
                      <a:r>
                        <a:rPr lang="en-US" altLang="zh-CN" sz="2000" dirty="0"/>
                        <a:t>80</a:t>
                      </a:r>
                      <a:r>
                        <a:rPr lang="en-US" altLang="zh-CN" sz="2000" baseline="0" dirty="0"/>
                        <a:t>        </a:t>
                      </a:r>
                      <a:r>
                        <a:rPr lang="zh-CN" altLang="en-US" sz="2000" baseline="0" dirty="0"/>
                        <a:t>文本：</a:t>
                      </a:r>
                      <a:r>
                        <a:rPr lang="en-US" altLang="zh-CN" sz="2000" baseline="0" dirty="0"/>
                        <a:t>C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2039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534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67D30E0-C075-4383-B725-911CE3C90B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  <a:r>
              <a:rPr lang="en-US" altLang="zh-CN" dirty="0"/>
              <a:t>——Screen1</a:t>
            </a:r>
            <a:endParaRPr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DEE669C-D7B2-41EB-86A2-C1DEDCB46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679301"/>
              </p:ext>
            </p:extLst>
          </p:nvPr>
        </p:nvGraphicFramePr>
        <p:xfrm>
          <a:off x="583200" y="1141310"/>
          <a:ext cx="10893453" cy="4942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350">
                  <a:extLst>
                    <a:ext uri="{9D8B030D-6E8A-4147-A177-3AD203B41FA5}">
                      <a16:colId xmlns:a16="http://schemas.microsoft.com/office/drawing/2014/main" val="612908156"/>
                    </a:ext>
                  </a:extLst>
                </a:gridCol>
                <a:gridCol w="2761171">
                  <a:extLst>
                    <a:ext uri="{9D8B030D-6E8A-4147-A177-3AD203B41FA5}">
                      <a16:colId xmlns:a16="http://schemas.microsoft.com/office/drawing/2014/main" val="3572936572"/>
                    </a:ext>
                  </a:extLst>
                </a:gridCol>
                <a:gridCol w="1711741">
                  <a:extLst>
                    <a:ext uri="{9D8B030D-6E8A-4147-A177-3AD203B41FA5}">
                      <a16:colId xmlns:a16="http://schemas.microsoft.com/office/drawing/2014/main" val="168357171"/>
                    </a:ext>
                  </a:extLst>
                </a:gridCol>
                <a:gridCol w="3115841">
                  <a:extLst>
                    <a:ext uri="{9D8B030D-6E8A-4147-A177-3AD203B41FA5}">
                      <a16:colId xmlns:a16="http://schemas.microsoft.com/office/drawing/2014/main" val="3051647633"/>
                    </a:ext>
                  </a:extLst>
                </a:gridCol>
              </a:tblGrid>
              <a:tr h="399064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所在组件栏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用途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命名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属性设置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237944"/>
                  </a:ext>
                </a:extLst>
              </a:tr>
              <a:tr h="7060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水平布局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界面布局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将组件按行排放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水平布局</a:t>
                      </a:r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水平对齐：居中</a:t>
                      </a:r>
                      <a:endParaRPr lang="en-US" altLang="zh-CN" sz="2000" dirty="0"/>
                    </a:p>
                    <a:p>
                      <a:r>
                        <a:rPr lang="zh-CN" altLang="en-US" sz="2000" dirty="0"/>
                        <a:t>背景颜色：透明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5408454"/>
                  </a:ext>
                </a:extLst>
              </a:tr>
              <a:tr h="7060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按钮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用户界面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响应点击事件</a:t>
                      </a:r>
                      <a:endParaRPr lang="en-US" altLang="zh-CN" sz="2000" dirty="0"/>
                    </a:p>
                    <a:p>
                      <a:r>
                        <a:rPr lang="zh-CN" altLang="en-US" sz="2000" dirty="0"/>
                        <a:t>（判断式子为正确）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正确按钮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图像：</a:t>
                      </a:r>
                      <a:r>
                        <a:rPr lang="en-US" altLang="zh-CN" sz="2000" dirty="0" err="1"/>
                        <a:t>right.png</a:t>
                      </a:r>
                      <a:endParaRPr lang="en-US" altLang="zh-CN" sz="2000" dirty="0"/>
                    </a:p>
                    <a:p>
                      <a:r>
                        <a:rPr lang="zh-CN" altLang="en-US" sz="2000" dirty="0"/>
                        <a:t>文本：空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958004"/>
                  </a:ext>
                </a:extLst>
              </a:tr>
              <a:tr h="7060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按钮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用户界面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响应点击事件</a:t>
                      </a:r>
                      <a:endParaRPr lang="en-US" altLang="zh-CN" sz="2000" dirty="0"/>
                    </a:p>
                    <a:p>
                      <a:r>
                        <a:rPr lang="zh-CN" altLang="en-US" sz="2000" dirty="0"/>
                        <a:t>（判断式子为错误）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错误按钮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图像：</a:t>
                      </a:r>
                      <a:r>
                        <a:rPr lang="en-US" altLang="zh-CN" sz="2000" dirty="0" err="1"/>
                        <a:t>wrong.jpg</a:t>
                      </a:r>
                      <a:endParaRPr lang="en-US" altLang="zh-CN" sz="20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文本：空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4991188"/>
                  </a:ext>
                </a:extLst>
              </a:tr>
              <a:tr h="1013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按钮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用户界面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响应点击事件</a:t>
                      </a:r>
                      <a:endParaRPr lang="en-US" altLang="zh-CN" sz="2000" dirty="0"/>
                    </a:p>
                    <a:p>
                      <a:r>
                        <a:rPr lang="zh-CN" altLang="en-US" sz="2000" dirty="0"/>
                        <a:t>（开始游戏</a:t>
                      </a:r>
                      <a:r>
                        <a:rPr lang="en-US" altLang="zh-CN" sz="2000" dirty="0"/>
                        <a:t>/</a:t>
                      </a:r>
                      <a:r>
                        <a:rPr lang="zh-CN" altLang="en-US" sz="2000" dirty="0"/>
                        <a:t>下一题）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开始按钮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背景颜色：橙色</a:t>
                      </a:r>
                      <a:endParaRPr lang="en-US" altLang="zh-CN" sz="20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字号：</a:t>
                      </a:r>
                      <a:r>
                        <a:rPr lang="en-US" altLang="zh-CN" sz="2000" dirty="0"/>
                        <a:t>50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文本：开始</a:t>
                      </a:r>
                      <a:endParaRPr lang="en-US" altLang="zh-C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511225"/>
                  </a:ext>
                </a:extLst>
              </a:tr>
              <a:tr h="7060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音效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多媒体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播放声音文件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音效</a:t>
                      </a:r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源文件：</a:t>
                      </a:r>
                      <a:r>
                        <a:rPr lang="en-US" altLang="zh-CN" sz="2000" dirty="0" err="1"/>
                        <a:t>wrong.wav</a:t>
                      </a:r>
                      <a:endParaRPr lang="en-US" altLang="zh-C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939079"/>
                  </a:ext>
                </a:extLst>
              </a:tr>
              <a:tr h="7060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对话框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用户界面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显示交互信息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对话框</a:t>
                      </a:r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默认</a:t>
                      </a:r>
                      <a:endParaRPr lang="en-US" altLang="zh-CN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773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67D30E0-C075-4383-B725-911CE3C90B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组件设计</a:t>
            </a:r>
            <a:r>
              <a:rPr lang="en-US" altLang="zh-CN" dirty="0"/>
              <a:t>——Screen2</a:t>
            </a:r>
            <a:endParaRPr lang="zh-CN" altLang="en-US" dirty="0"/>
          </a:p>
        </p:txBody>
      </p:sp>
      <p:pic>
        <p:nvPicPr>
          <p:cNvPr id="3" name="Picture 3" descr="E:\APPInventorMaterial-master\参考\App Inventor创意趣味编程\源码资源\第3章\XT$]QL)$P8K}2EXASKD4RJ4.png">
            <a:extLst>
              <a:ext uri="{FF2B5EF4-FFF2-40B4-BE49-F238E27FC236}">
                <a16:creationId xmlns:a16="http://schemas.microsoft.com/office/drawing/2014/main" id="{28E1E490-6427-48F8-9AA2-AB5365B2D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2629" y="1060768"/>
            <a:ext cx="6524330" cy="50344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4514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29929EE8-3FB3-419B-94C3-57E66CA722C6}" vid="{8AC08D05-3A3C-4639-B537-B3756679560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757</Words>
  <Application>Microsoft Office PowerPoint</Application>
  <PresentationFormat>宽屏</PresentationFormat>
  <Paragraphs>183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Noto Sans S Chinese Medium</vt:lpstr>
      <vt:lpstr>等线</vt:lpstr>
      <vt:lpstr>黑体</vt:lpstr>
      <vt:lpstr>杨任东竹石体-Regular</vt:lpstr>
      <vt:lpstr>字魂105号-简雅黑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zhuojun choi</dc:creator>
  <cp:lastModifiedBy> </cp:lastModifiedBy>
  <cp:revision>12</cp:revision>
  <dcterms:created xsi:type="dcterms:W3CDTF">2020-02-26T08:51:50Z</dcterms:created>
  <dcterms:modified xsi:type="dcterms:W3CDTF">2020-03-03T13:43:21Z</dcterms:modified>
</cp:coreProperties>
</file>